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4092" r:id="rId2"/>
    <p:sldId id="4091" r:id="rId3"/>
    <p:sldId id="4094" r:id="rId4"/>
    <p:sldId id="4116" r:id="rId5"/>
    <p:sldId id="4095" r:id="rId6"/>
    <p:sldId id="4121" r:id="rId7"/>
    <p:sldId id="4138" r:id="rId8"/>
    <p:sldId id="4096" r:id="rId9"/>
    <p:sldId id="4113" r:id="rId10"/>
    <p:sldId id="4114" r:id="rId11"/>
    <p:sldId id="4140" r:id="rId12"/>
    <p:sldId id="4107" r:id="rId13"/>
    <p:sldId id="4112" r:id="rId14"/>
    <p:sldId id="4108" r:id="rId15"/>
    <p:sldId id="4103" r:id="rId16"/>
    <p:sldId id="4139" r:id="rId17"/>
    <p:sldId id="4122" r:id="rId18"/>
    <p:sldId id="4141" r:id="rId19"/>
    <p:sldId id="4099" r:id="rId20"/>
    <p:sldId id="4109" r:id="rId21"/>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D166"/>
    <a:srgbClr val="000000"/>
    <a:srgbClr val="FFFFFF"/>
    <a:srgbClr val="E2ECF1"/>
    <a:srgbClr val="F1F6F8"/>
    <a:srgbClr val="DBE9F0"/>
    <a:srgbClr val="073B4C"/>
    <a:srgbClr val="335FFE"/>
    <a:srgbClr val="ECF3F6"/>
    <a:srgbClr val="B5B5B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7155" autoAdjust="0"/>
  </p:normalViewPr>
  <p:slideViewPr>
    <p:cSldViewPr snapToGrid="0" snapToObjects="1">
      <p:cViewPr varScale="1">
        <p:scale>
          <a:sx n="43" d="100"/>
          <a:sy n="43" d="100"/>
        </p:scale>
        <p:origin x="581" y="62"/>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10" d="100"/>
        <a:sy n="11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india</cx:pt>
        </cx:lvl>
      </cx:strDim>
      <cx:numDim type="colorVal">
        <cx:f>Sheet1!$B$2:$B$13</cx:f>
        <cx:lvl ptCount="12" formatCode="General">
          <cx:pt idx="0">20</cx:pt>
        </cx:lvl>
      </cx:numDim>
    </cx:data>
  </cx:chartData>
  <cx:chart>
    <cx:plotArea>
      <cx:plotAreaRegion>
        <cx:plotSurface>
          <cx:spPr>
            <a:noFill/>
            <a:ln>
              <a:noFill/>
            </a:ln>
          </cx:spPr>
        </cx:plotSurface>
        <cx:series layoutId="regionMap" uniqueId="{9F6BC036-986F-4937-A9EC-E46F5A3D0061}">
          <cx:tx>
            <cx:txData>
              <cx:f>Sheet1!$B$1</cx:f>
              <cx:v>Series1</cx:v>
            </cx:txData>
          </cx:tx>
          <cx:spPr>
            <a:ln w="38100">
              <a:noFill/>
            </a:ln>
          </cx:spPr>
          <cx:dataId val="0"/>
          <cx:layoutPr>
            <cx:regionLabelLayout val="none"/>
            <cx:geography cultureLanguage="en-US" cultureRegion="IN" attribution="Powered by Bing">
              <cx:geoCache provider="{E9337A44-BEBE-4D9F-B70C-5C5E7DAFC167}">
                <cx:binary>7Hxbc9y2svVfSfn5Q0JcCIK7ds4D50JJlmRJtmPHLyzHlsE7QRAgCf7605Psk1KwxWHVPH95STKj
6Qa6ezUawGr8+9v8r2/181f909zU7fCvb/Ovb3Jj1L9++WX4lj83X4efm+Kb7obuh/n5W9f80v34
UXx7/uW7/joVrfyFBJj98i3/qs3z/OZ//g3S5HN32337aoqufbTP2j09D7Y2w5nvXv3qp2+dbc3p
5xIk/fqmaL8XX9/89NyawrgPTj3/+uYff/Hmp198Of+l86cahmXsd/gtIT/TkISBCGn81z9vfqq7
Vv7n6yj+mXLKRchx8Oc/4f+pvv/awM+vt0bz51i+fv+un4fhp//8+++f/WPgf39aDN3urznvutMQ
r+//nNMv/7Tp//zb+wBm6X3ywuy+Sba+8q2+Oc//b/VXgv2cR/4Oyv1X8/XwZzS/cMr5b//Pm95P
z4HiL7xcf//1Dcb0BUZOIv7zu1ci+u+/f/46mF/fxNHPLMAYhwxHTASMx29+mp5P33DxMwkoi4Vg
AaXwn/jNT22nTf7rGxr9HEQCs0gIgQUNY/bmp6Gzp6/4zxEPGI1FRCKGeRyTv1PHQ1c72bV/2+E/
//9Ta5uHrmjN8OsbkKP++qvTMBEBFUxgepKvvn19gqwEf4T/X0yKkQ/1HB1MmNd5sizOfcoJn/+C
1V+oekV8tCIerPdSfBmhyk1zGx300NbyZqjLECdRoIcvo17mOGnxlOmdwSbKdy8M/4pGyC2vToj8
U2PcLJWwVcYPjR5x+Y7UQe92OT3ppXUY6evzatbsBi57ObGBB7ycZMsPuVMjS1SxCJvkC+m+nJe/
Zrjgn/KjuA9UGTt+sFixOx6jSDwZ1GJ364Rp5xRFC9dJ43r1dF7hyoQEROfLCSkRqDE6KRzrOJpv
utxmdscGmxeH8wo4CHol0oT4pwJRLFNgLA0PonZd+TErcmrGJIirLNxr2gvHEzaE9fz+vDp8stRr
+k6WfRHZKmqGKhxceLBSjv1OEJHSZta70cU1+t1aPpd7x6aZJNZF6JZUgaD1DklBmtvzQ1ib8enz
FyOopWvGOpzCwyRIuKO6+5GP7roPxno/zfLuvJI1v51w8EJJB2CdhDPhwbkh+iy1jg6OBvXVeelr
U/DSQy3Kgg9Uh4eKFsVzABXO7TCwKAloyLuEmdYdzytadZeXKTo0harPw/CAZJYn2cx/I6GJdpLH
zW6JiUqstHJfczsmpJk+Vmbcn9e8ZkAvYeh6KpUifXgwHVqWg8a6lHsVxlReqMBLFWSWWLi65Ace
yHpOqqpq5G4OmyK7UIGXK0jpUNsNCqVt5yL+YDqxoPcRYoHcyKkrySjycsMgAhtMcwgAijKWTkVu
6gSNeeWSpuz1Dk1zfpWXC91Qt+KRyMsUcVex2hKXpR0SS3OcNFbjYS6abkzPu3xljYi81EBZl4lJ
oSg1xhJz1fKuDQ5Li+v5oAozzRvgWVPj4b/vxj6jcyNSRarlQ6Vd/q5XRj8MZZe/u2wmHvqnahZ4
CsI4JWguDgz3efU2ngQsFlUoqvlCh5wc9SLH5EKqSkRKpLpm7ho1S/AulljXyflJrPnbh35WuAAs
xFMb9WROgnJmv/OlU4fz4tfc4AHcjlEXiYDzdKzBDXM1DQdYWds6KbBVF1rIw7gtaOtqV4qUDWNV
HGonZpQMgSuWDRutTcLDeBWjsI/nkwt6TeNjn9syOBRCWXNTobrtL7PVqUZ96emIODpgNPM0c81y
R+Klvx9cTO/cGNaXlYTcQ3cTj1NYWgngY7ix+1DyST3qQaPqLe2XOLgxKI+jRyhwKb+sWOMe3iMH
JguCMEpHDW5K89Bhs2/nGtENpK8sk9xD+ly4nhuioxQjSaOkI5aHexXbrEuGhowiKS3TxYaylWzM
TyHyAo1OljJoJoi1sBlVdAysRdNtTcg47jsZFfi+CscouBXY4Pn38xA6uf+VWop7CaCeZRZ1y5Sl
sAvJ8X0n2TJ8G8iSqwNadMcfq5LUEvJcnZvboCSKfHYspuHjefUrCYJ7CcJlHMrfCmVpEyG7z1lN
dhOP1P689LXSg3sJIhzNXPSkj1MawGQOC85GcxCyrF0qB2flJ4XY1FyxRbTh/Qw7uPaOwIat/Cwq
EoYbAF+bo5dBRFuGqpsKlqooG+iOL/Gzmuep30hQaxHq5Y9aU47dXEYpo8WUSjeVBy3q9gmJbknn
JrMb+5aVaYReArFYc1GWkqUyWMovpejRQzbWciM9rUn3ckdPZVsiFMVpWE9BubNYNEtiC+2Gy7AV
epliKHoXklmL1LgpI9csMoT81ivK3FVbWNUkZOFKflPNMpANz6xk9tDLHXRqa4gjzVMussYmSxRj
lSyV7J9HB6lxI7zWtHhJY2FL1VsOm4Nc1tWBmybft0qSfY7VhWVbeHLai7zEszhoy35e0sFKk5KC
j/tahdHxPErXXO/lADhizNEMC0RakqLZEYPLfeY6cmFgeSkAdlGdwAVAgQx9mwQ5/tRKpjc8vDZ0
D9qYq5bNtVzSIkLL4zS2hO5HidhWeb4m38N2XlqjqHZLirImvkYB7Y+wH2CXmYZ5iKZqDJWpQLrJ
CNuxBlYzF1TZRlyuJV/mQVq0ZBFjBH7F1bCnk72iaL5rGvmZxdX7WaAUVfwYqXlHmuj6fCitLKDM
A3kZIB1M2QDOVuXvASpQIu3skpqpPskW2e9iU2+oWoEd88DdZmG+LBhN6YTCZ9jeVuORmUq1qZki
vmHCFfczD9p0jMa2rLIppQDwp9h05QGzrtrYYZz88MrSz05aX6DatJD8poVPKWZ9fwAAfkFVdTsp
ViaUZZ+HrrZJnJUbwbbmGg/l2DR1JpbSpkMYoqTTNNzLhVxVyjb7rNMkUXO9MbE1s3mQhxU/qypM
Tdp3ZYZ3OiTDLsrnKt+fj7I113uoDzM5VGiB8ycBpxc3hnOWjE1Xv43bqt1Yrdam4AEfDm7RiG1p
jtrKaXifYVnJW2Xb+vmiKVAP+hUuxl6OZD7M0i672i0fokjFSZ1F8rLYpR76wxJVTIhsPPR1Dge0
gyVJH8d2Q/pK0UM9oFNVMpKVYjyoFv0u5zZPxiF+p4byxqiwvCy7Uw/ilVo0QgP/zxQY6UkSjnxr
Cisupj64Q5FZkePxEE9xkJCT9OFyA520vgB3FYwqqweQ3i+DTELlHqTi91ZUNuGclBtuWJuDB+qc
haILSABnOIw8d7QVh4yh5ULzezCu4EZWFBKEi0E0h4Xl7iAnnt+cR8BKPjrdzLw00GzgxKt2FQyd
6CsW6/ezYU0ysOU4KvZpiIJqw0ZrijwoN7kibUcDe4CbinQagvuy6h/Cufwjp/SKF83GafHacks8
SA+LNqrLJ3uQBT7SbL4VVXyF6n7HK3QldXDIR/bYFOG+z9hlUyMexoMs1NTlyBxm66B+KFNRsiwZ
5uIrq/D7KJ4vqxCJh/Z+iOcSinR7KHmcJ7ws6sRqEm3MYiWdEw/mES2RLFBsDh1D/CgRN0m7DNE7
yIX1RrCt4IR4WJ8tIy2LYpsuGLgECVqaqt4tcx5F+4uimXhwJ/0cN1bJMQ0rp55iHfKjagT4gi04
CXQc3jVONOl5ZWuz8VCPi4zobm5sKrOhvonLAe+HqnSH89LX3OHB3upMUelCm5qYfhnQ/HYemiJp
Bdow1Zp8H/iDKxvnkEmLHN1D1v2dZvKxUs3j+eGvrEzEg3tcFE2E28ikcPXZJPkkg2Ts8qdRyJu4
KullMYs9sLfVgHQsrE11Ed71OugSOIx6Z/j86fwsVoyEPWTDTfakBqjRD0QXh3bI3hcOfyJh8/a8
+LVkhT1Ei2KSCEoEl7JsCVI6w1VxlVUmWXBXH2RXFmmUabpj2nR3c7HIPbO62bDdioewh/dRhjav
QHJaQ3l471zd7pspJlfIieioRG03dghrek62fbEE274mQZ11NmVF+a5qqjFhBOaqCE94H/84b8k1
JR7wM1H00Vhom06jUgnWy7umUUUSEfVQ58VlK/GJKfFyJnHLWaFQY1KBy2duw+IGEk70cH4Ga6Hm
4Z0YYrTRBWSTcbrHg3xHl/GtsvPTZeI9uC+si8ssr2waaNUlpOsO2dR9qXtx4fA9vLOJzVNBQb5A
00PVZsep7G4wYRsrx4p/Aw/o3ZRl0lBpYOlDj2PQz4kVM+w0uwIuIWi7AYkT7F7ZCgYe3DFWKloQ
QVAtjm9NwxI5dh+zCO9l399b0m/UKCuuDjzUoxy2HLoDW1UWCrpsORA6HLMmP5x39cq6FJxs+AJw
TE2OznDJceiW8UpP5C0LN7ywNvDT5y8kKxca3inYvFJsrtXQXTVQLizMbqTDtYF7IC5qM+fWwsBJ
9z5QcIUcP19mEQ+4dVxqtVTgV9yJryTr76s4urpMtAdb24/V7CZuUjeU+MPiDElLS4f9eelrAemh
VgDRqgzq2KQ4e1flLO1M/VYQlUZB8EgGcmHYe9iVxEikWIAOkI8fF4x3KOBf+2FpExn0iUL1RYFJ
Yg/EEPV9XwdQE4TLpHZw29fv2BhNG9n5z0Xzv9FLYg+9Yhgjw8IRHeajSOfr/DNjCeyI5RdtEvdu
PLSHDu3rR/0x6/ZbJ22vI4LEHpRzmfesz51J817emaD4EsqhTjqU/XE+ANbke1ie4B7RuTYbDjhX
VwXccewzVD4VuXAbvl9TcPr8BaS1tQFcr4ICUYcPQrV/AG3jTvD4omWB/Bf7joUu6EU8HHRDH2ZS
/VGT+m6Iwg3xr2cMEnvAxlMRUTpjk8YTZfe8C4erns18A32vLzoE+If/sE0+sLGGChwd6GJN0lj7
R7R0u7hFH3FBhwsd4EF8ji2bqhgSSESCqdgFFXCd9qHQS71XfTdsVXtrfvYwrqaGZXA7ZlLJ1Fc0
jZ+msPscZPVGub8i3ifXjZQGmlMwVcsKuBU5LcmohnKc2sVseGNNhQdvnY8RnP7PsKMg+a1eoi9l
Md1lrfh4HmkroSQ8JJdNFLAop0PqenqnS1QcCiaK9LzwtbF7MLZSA7/VjrDZCt2eBfpacHGop2WD
h7c29pPalyAOUeskbYaUkJDsiKZf4hn3lwWoOCl9IdzluISDJzOkzI1v85redFP3rh+bDQivgEx4
ECZwzQmMYaTTasqecsFv6jL40MHwd33WL4fz9l9T4iG5C6c2Hhko6eOC7rJYXQkhf+dd8x211fG8
jj+3Aa+sP8JDslVkqHI86ZTjLm0GIP+GmLiENeF3OuHbfszifSvza7icqXZTnqt9Eaj3DJk+bbJg
a5OyFmoe0CdEIeMyC+7KybvBhE+IRR+GmP52fpYr4n2mnJnokCveDWmGaCpJeDcrdR00W8d3rxc8
QDL4Z7CNmah4WTOdTqY4RGSmuzEbHiXVNiGiuBtCvZFNViDjM+SKhWWDnqshjXO1q5i7b8RlVTKJ
TkH4AjAT0qQG3opO82YMbaIjXt71XM3JVBI4ILzMDx7kw6qd26oLwVDOPCBIsnXOPiFVfTgvfs08
p89fzGEGImzN4ewBMso4XDUuMDvgqdL9eelrQeRhXpI8hFqG6LRm+NNUlk/A3j8wpDZidG3wHtrz
uVeVDvIhDUnBpgOputjsJFwhVxvjP3nyFaRHHtJZLqWwotbpMqPHoiEf6l49zG2Xzq09XGYiD8Z1
EfZwIgAqhmy864W86+x8ZYqti7UVD/g0uFq4rOlHp1NNo2/BKKDmF8Q8YjkVG2vSmgYPySQag3As
IEDt5Iakr/Fb2as6Ac7/1UUW8jlvzZwhMw85TIFJnVBO3mV58C7X8ffL5HswNppZy2LwACTUt6Mj
b6u8TUVGLoshn+QWT7K2ZS912lbFb8A2f+q1es9H+U71W/cSK2Hqk9rgkl8HUHPrNIC7wLCqYdve
386iuZ20uCxMfeIaHLuajE+oTwcuPnHJbx1c/ddV//kyH3hIzmbWVFKVsKSCrZK4l1MiQyF3lg2X
5VHuQdnQskdlF/dpFc8f53l51KR6tCj+eH4CK6mIezAOAtgctmHQp0LUvEjysgekzV3z/rx4fDLE
K5nIZ6OVZVwuY+lg+L36uETNgxb9XYGGP2iPpkPQ8Y9FROyu7WmYlFVkEzixwUndl5fNL/RQPpYh
zxpB+3SJNdnhgd2Pk9yiBK8Yz+eqWdSKLpy7PpXhkps8iWjfqWcRj9XGedaaAg/izHVBDLfmferU
YFSKcd8PSZaxfusSZ03BKTm+WEZdZa3QTabSMJSB3FdzpGxi42jSyfkAWIG4T0nDDQnYFCOVltn0
HU4ub2duhl2Py/tAB+p4XslptK8FmbdcR9E8i2AMVEor/TEsXJgEfNA7Cvv6jWmsafBwbmrgbg60
hYOtZWmfx2V2N3gh1dfKze0WE2NNh4f0udBcTzOYqsvLLjFc71VFnuYaX0S3gabhf/q6Jt3UoMiq
VLdCXbkhGI5T3eUbq91KJPkktZGO1Kl6Ojk6XD4FXSavoKdSbd3Or4n3cEwhy4bEgYvjNuuHY2QF
ZUmYdXxrF7kSqD4lDW5Hq65Vo0pF1JbpAEeaWouPXdt+DSW7sK70yWhR1RCgqWsII2beF3J4zM3y
KRbDxi5+zUgemmXmJlrXsk+jNv7SdhNOcsa2rjLXhJ8+f5Eq+sZFAtlGQdcA0l8Qx+TaVs14Yfh4
EFbG5GVEwy7NgnAHJ7rBXtecH87nh7Whe+jVDgHnogbhojMmkW14XbWbJLbT4fAryYd5sO2LGeiZ
gnRpWboCfZTRgvsmKTud0SceWKrfojzjwc5mkXAPQ5RF6rqPCVc7zGworm1PKlztWJxNLoU+Hzrt
p8mV+usseFPuWzjvhoWyMm153UyZ1Ddyhga5FC1lHj7QoYKb15gSPn4JTFUV7+OsC80VD4dI7Iue
B+44zTEuDjykQ/v7HDGWPRjGUflHIHllv9dtlMNJXmX65p7DEQFOdFFG7q2hpp0Ok9Kz2yuN4/Ap
nhvigPKb9fqIW+rsFRzDLvJqisemhcYAxYPrqc3K+LqLaJw92XnO8dugz4IMDhksFe2F7vQSWTMz
CyOnXYrg7jvpphaOI113Wb3lM+6AUemgPKxVWvPyyzi372Isb7Ko+Hw+FFeSvE+3G+EKaa4JjD20
GWSZ+ibq4nQR8f4y8d4hYTgC0Qc3pUrhcmNOMhRXyTyX36GDfWMRWRu/V5HoQFJewT0kHK2UZdJB
CqMT+sJL/eGyCZz0vsgyJXRAj20UAJqCIAbmMaqP0A5YXHXUNJelGuolspwXgW0JH9IIrnmuF2j+
h92fZk/nJ7ByQES9RKYbOY6jGiHXzLrcAXG3fAsl73LoZ02uHS36W4uDi+5pCfXyWt8WBpqCYjAW
dG0nYdX/ptseJy6zG5NZ87aX24JCw2MKQnWpNn0o97ELu2sC5ODf4XykurDuoR6ccVvgBVGIWS6b
cD7kqFDPyubz9wjBlDaAcXLuK1naZ92Zpp8ylBtwC6t/AHf6JkTDZZ09xKfXKTvpsXdRBzvljn9o
VWM/VwvqvjfMTb+7jnY/Lgotn143hv1CRwu3q3UfLyKhsojg9hBxcttXC+2TsUChS2bAy9fzCteM
5oF9Um2Ng1lCuSK6L7azU1oUxYUrvs+1U9GUlYuERZk6o3exxRzW/Sm4rBTyiXZTAM34YQEnXm1X
1ze5aKu3phqC3y4zjAfyoWxllXUdZPHWRjd5S4MvsMl1G7BeM7sH62hu+qUZoBStsrq+tq0o4T7d
bFEQT857DQkepgmtbVycFjjRiBtWq3so4r7Qwv1mTbN1mbc2Ax/SGs92hs1xilxLn3NoKHheGtuY
jTV6RbzPqgsJbcu8rGDXyqMRXVdxi3dBNk3hBs9jhfZGfFodNENnGa9FmwJjy1QPReuc2GVRS9R+
Gjr0QQ7NPRLRSI7cwHpyI7jT7iZHYdhdFgM+8U5HFGrHEqrKyfW52KGmhDPEJm9VfbwohH12HQ/o
ApsRSFoZ1WVzW82DgEOSuTdb16FrTvJW8iWwGlqxSZtSigsoQ6ZyYnDEw8Y4OT+DlcUJnxS/KBX4
sDS6JaBgkMXnwVRX+WI/QUPGt/Pi18bvYbw2jTOxXdpU6XbYzZL+WEy4NfY14R7EZb/gYaiiJh0D
dqxJdUPIsFGhreAbe/huEArkBC/UpMsExFZ4TCFtc/LIc3mHJPl4mW08fJu81hJDG10ah4LCowfj
BI+D6HYD3iuO9bl0UwQvqbXg27Rw3XIrAzzvFxOXH5jIyUb0r6nwjhOGkrUda3GTQr12H43L24yT
NLdbdwsr7vUJdHKGG06uO7BPidgVzfLiqlbqwlMEnz83VbwQY0WblHVDkTq26A9dycarPLLtZY84
keBkuBfgYvEMzf9t0ECR3JZAhRJXGSbve7dcFkGBB16tWimzuAALsXy6FSYO9rAOkYfz8bnmXg+7
8VS5ccKw+pc0hybiOGThcp2bkrn9VKMu+nFezZqbPRTDg0mZ4FRCkuYIqWRuYzHtKhTE3f68grV5
/BeWi6Ef46JJSW2f6g7vrQmeJM4O58X/mRNeqQUCD8fwPIoRgYYJhPWwFyi+wu340LPmEOTdru/m
YxeyO0ezH0HXJ9BPvKH39Wlhn2fXlkKgCriUh2Gh+IpWRh5Hh9T7Ng/biwCOfa5dXbTYBmSo08Jm
6oiHok5VQ8PUFKG4yDnYp9apBTVB1rR1Oi71t66v3xIEbF+XLRuH/2tWOiX4FxC0Dt52sg4GDkW/
yHfQia6+FFGo3y113I0XLaJwjPNPJfA0UpbBizh1uujoj7Currs8f69Kt1FJvY4Q7NPr2BjAVTq0
lEJjdJeVie5p/iGyZovJ8PpmG/v0uoIMbZtnJxfQMoPeA9XfuNx8LifaHeoK8SRrG7YRUSez/zdW
sE+260hp50XDVLDGd2URFIltNLTsYXgZCx762dpMrlnMg3zMl8iFA5T8eDLY7QsL3NdEcNIPG+0O
a2HlYV6MU6agfIZ55NztcUXZu0ERvVvgIYLLvO6T7Rwv4KZh6tFeYjl3N2WAg3tCVLjVsfFn898r
vvBfsuOMkplzC2EFXQ4N9JP2QQivksDbj9CogsPxmM+qG/Zw/x5UaakzAX1Vpci7TziE7jdVS7Vr
IoaeIjkLuOpywAw0hyiPUf1ZdQRPx0lNeb+zYTl/ow1jb0dVmhtX5CN07NkpiZc4L/IkaAq2fMgx
tCo96ixf3Ls8AELsfalytOxpg/LhjnZUxztKsm7cKExXHOgTAcOF9+TU1n6QGVyjjXEV3068bK4m
FpSfzi8Mayq81JOjko7LOFapKcPfhizYQ/w9VshdFoLCSzqwmXUN4lOV0mVQSU3Ydb+Yz3G/tXla
SQs+IxCe42nkMswVHFe0NYH+IafNIXbAxdgvTY+Wmwh6tsX1EKPyMrYEPBT6zzyK+zjkbAwrOJNG
/MCqqT7KvjlyDpfqBlqkNtaElSQkvIojh6M9TDWt0l7JAt4KRZCAiLtRbXvk07B1abvmfi8H4UAW
ttK2Snlti/fAWWfvRC7nr3OJ0cYh7JoKLwsFWRxJovrqMMy04ntXz0b8GJhazFUxQePiRiZasZfP
BgSuhLQjh9dv4MXkqjracMbAcoOGgaJZBNmJcfMCa+XMAPvMQJnDuU2m6yoNmh+Z+Aw06YNZ6A9V
0v2s1XWFxQE4QPdGbx2gvX7xhH2GIJoVhiOJtkqXFl3lON/DWzxJYILd0ptkxs2B1P1xFhcGhc8a
jGhWiaWO4j08jBOZ67gewmMnYqAicDnWwUaAr8RF5KWGEGTzAl5p2c+dVbdzV7Bdb7v2oYYKe6Nu
W1lho9PnL+oqeE2tLwoHV2hRFJojL7DcFSjY2jitSfcSwVjAgSm1OE+5o+KoC1fsylr+OJ+X14R7
8A+4wnUd1dkej8VNkNGEdXzD8GuiPcyfXiwdoHsn2y8Lg5YpqMhxv3EWu+ZTD+sOXhIsBnhldl8V
5K3OzVXcP+jystXQJwoCjzKIIGSyvSqn/gb6E8vjXKAnWZfH8zZfGb3/Wl4WRvBmLEXxfrbw2LBo
1ZBQFISHGuXP5zWspQ6fKQgv8OoshGdw0rbVz6ToP0N/4j08qfCoZ3rMEH83j/mYQBfPc6O24nQl
M/oP5kkeSTQSW6S1I/Vx7LL5BveQHQcq8Q4uYsRGol/JUj6NELkZrpAaXcBLn/StpuwuG7PbiU6H
kFLoFle3EHdL0trLXsrEPqdwLoPeDrSL93AehaZje+pcgbcmxbI/76wVnPiEwhyoun3N2hguwvmt
HMOjC/vfLxPtodvl8ywbCYVdbSx00tsWUnkdPp0XvuYHD98jdEgsneyyfaOi37Ip2qHxsxi+NHBW
QVvyNDq7K5otMs2akTzEL/Ba1TAaVcDptQz2Jnf2R6bbeIt3twJJn1QYA92bRVUY7wXrFpIYnPdH
1OEfdswWlJy318oUfOKg5W3WRj2Noed8SebqEXdb950rnEjs0wYZXzA81CbzFDtEx7dNVTb0a8Rn
IIkAf0Lf5C4EVi+Cp8zhqd9lDuLHyeiuP0TQmGu+5sukWWqgQNcX3TVg//27GfUYXocxp+2aNvK6
GtumOJZRrdDuMlue/PhixW2LwnCB82hv4wWFN6Jq3XyEV9ShS/28gpWC32cZalPZZcyUPdgOHsSs
svGhyJr7KtPPYTAdbb/VwrmSNENvcYeSMaSKNqBHlTnUWMFdVco2GSy6ali0QUxfU+KlARWNbMgM
KBntVCWowfdkKa7dgj/FeNhYNdd0eNmA5RZeZ7HQDFCS5di2y8Mgx88RD5/hMOWP8z5ZA5CXA7pK
iCCgmTmMJG8SgRC8aDOz4HiRdJ9uKIWrAoYoPAYDDbpJV2l5X0fU/HZe+kqC8Z/EY3DURjHvzcEE
Q5sUPANOmonx7n85u7LduHUt+0UCxEES9SqpRleVHTuxnbwIcQaSEjUPJPX1vdz9cuG+OQHOW2DE
LlvisPfaa1CC/00G9YfH85FvqEdLOsym510J14MvvR7h6BWHW/KXmut9kPFfEJKPTMMtUnaYlxVG
yyMW6DLBnT6MrlSLY9vzYyvFi0r+Jh7805/yYXtD/s02JqJpp1PS7KOwbXPgu3/zJ/zD3v5of8cs
ZZup52k3dHIXkejGGajW6TT8Xgj0apX/+c/v/E+f82FvL3aAYVzip11JzKOO5UOTqDvTD/d88k/v
gqC/XCx/+pwP2zuqlzhgA96MJeR+xAgZY6hHY4M6S9qy8Ppv5KA/vZUPWzzY+mYoDYPPFLRMRQo9
X45D/m+ea3/aIR929wbpSanXcdolPX3Thn+C1cXvrpd/qRr/8Mt/ZOGpRjVd1/NlF6UqyQLKwd3f
ym73z6/6D6ffRxKeITU4lx3as65cFrXz4+Lhw7o0utn7mJpxz8ee/s3q/g/v+6MFXrmykpMKfwoC
G37Avf8KvPB1pZEE+iBOvfub0uFPf9T71//jku1VmcxzjM8JGoBqQ2RvrndLXitxFKDS/bsn92Gr
1xUOFrHRcSd6N2ZzteKCGoc1EzN9mJryLyPsPyyujwy9FF4PcxNF426tl3XfKEEzHSTmIj2x/24X
fqTp+YbF8TbacUeABWQQKPzYeHVppLq38fpGhu5v7nh/ev0ftvumGr51QLp2aWqGrA76c1OHFVRC
8j6Zze92WP/SwP/p/X/Y723ikzkRZb/T9aqynkcyq7a+zcZ4HbPRhX/ZO3/amR82fsm5GUkV42Pm
QeVG1gRzkGr5S6X4v+SN/3JvfeTpLcRv5TJKICfgFCc1pp2e7WvZ2RwGwRdroRqvA/cScXeCnPmW
aj7sYYA6ZmSI9nPkwn+3Pj5y+kqGj1rAGt+pYf4dM6FhZ9c/yYFce1gExsO/U/WTj5w+jCwwGPBp
uudBlKVr8KMz7ed/3qt/KAE++uXVhJKyZkOyH+Klyflg2yy1UXksp2a5Wze5PIMxTg91U6r9P3/i
H9bGR0ofMeA6bnCx22+lM1E+ETJ3dzExrfjLwfCnD3j/+n+ecZNY0Kv06V4oseumITPhvywo6Yfr
H1Z2w+wpfvRK6WHTc5EmU/HvHsuHIwDhMLpUyYDH8m75JSSkSc2wJH9ZqX84LOmHfQ/7HYhIfMcL
B7VA1NaXduwfwjj5y4780yP/sN/DCEQx1jS8gD/H3kX0nrf60z8/l/+l0/2Xzf7/eHxwzVIjazmM
0MUvamz0E971y3kpy/Sxm9ZXZquvSz/e4nHzB6fW5Ti0c/1YwyxptzQqzJzvuoyYZc0N459YGtOs
Suu/+Sf+4UT9yAJsezJUZukSjFba6tUMBnPBjWxgKJPhzGEo8vTPz+FPn/N+dfzHqtZB3XNhy3jf
9MF0hKzXt7/oAuXOUTabVdcZlc/fwAf6f+4w/+2pv/8a//Fxiadlu1aD2anJ2dblxGhD+10XQVg1
ZaOJCFapGiDdy9UIRyGesXrz6CLCnpcUXMR5QKpGZ/pYNfueyKqGH+tQTuQ4GR0P3xizoGaiya/m
OvOjtKOFpkQzcpcq5FXd1qm0JD45+D4M4AVGtjdfOMRF3eeOtKPLVor0JPgVhfAlZVUTDn2+knlw
/d5vPUlk4YfVIrKOpx0ajVJ3QeYSUZ1ZzeYcfID+S5TwJDNmG7+O3cZ/I64ACu9kG4LkDg7dTZlV
aHW3LG0d6c6wI1Pn3sbh1bfpDCmq1w5NX5M2wXRoo5Lrb1aQPji3bcXlkiXdqM+gYMUH23JzWEI1
3tPJY5pYa3DvN6FqhFY0DI61XeKbPdDdReaVs3IfBRvPNNcno9LtVUEI8NKSMRdO7k3cnjoxRu9b
LGW50da5oixZk8dVKDKxhLmJ+Y7RVJ9gfLUeRDvRPWipRd1HP/vRXxQUQjlJ3JXZYR91kByUqz34
1RwGmg5FuI4k1yLJp7DCSNKbRxXTfBx+0umu6uyQdW7KOcyTkQF3B2dYpCLs00EdpsGcnX+Es03e
kgpqkrumw40LR2pVZ3qBoaXtcHMtsO6uv/HNHGoaTvkyLdk0vUncOc2I7xrm+6l2by74MZHqJ+Ic
3ljwBtHXdRvozYk+6+s29zbczwbPCsZhCzhJ/bd1/YmOMnaPlj6NfjzDTykbR33SFE+sH7PYf5nS
vlDbdBHrs5Xqhmd+hWjkFLnmLUzXCKeDwzL2Oov09gD1ypC90+bzGYQNZzr9CJ4vHL7KuDu6FEJk
F6zTjcwzzwUru5uisjyAgM1MFtdmPPE+Yr7A2oSGWVaoSgFCjrNP8eCnvvDbkN7waMPM4tbD34Dx
bNfxH8zT09S6p6pa4my00bkZzaX0PE8qdluV2YdeXGm5fh1X+aVS6y8WRwaW2X0BxWANPa6FKDdQ
L9TLz8s8PUQbltwwsExgSLZrjXrrtug7aYMXnvK3aUuvJtF55+3dErpCBfSLZTG8nxufh6EKd8mg
XgUMcyCJLmo634yusS6a9UdgqylD8tqO66Eol6dGSNSPe9nD92mNoG337Bjq6blOyRPTrOD9mGS+
6x/ZBiPb1F0j+kLiZI8sh52roktLEwySePplteaahuZRIpLEV+5iErGL+hUpG0MRNDUGDicWp/uA
kJtRTQ+H7ek2wX5ITWMhVXjqwuoIQ4udXsTREneAW8mdVG02VORukPM9hEKy6HS3W5Q8IUgx17X+
iu2Wbaa8l9K/lOFUIEcv38jXekseEujigjjJwKfLPe57HIMKlLcW/67S9KZhLReKNSPtPe+647wh
JrHud+BxPixTsF/i/iaxpHTf7hD6s7MIqiBTWhXjYu6lHo+L+ZXEPyirnyGTOrRaQJyDqrGOzrSc
8njkL1QrdLQqY82pT/UTFfQU9ki7kWirEIpwoHysCigVL5SF+xp5Qtmg8U7FaM1lspHKFirePKn2
Yu0e2ALFYb+yN1hlA2QTb7Tvb9t7loZbz5K0F5/q/YiAgqwJW/t+YnxGENdDa7ejLOlT43CVKg8R
IrSpKOdpKnc8TB5wG8ETxkYs61jU7+MlLI+JQpJoGkOr0U8NwgjMhkWxFCt658LFq87kDH+5JeD8
61aX7RMi49I+a2e3lbtloe3npcK8KQOVJnmYqeBPlXOpyBLbLk8t0b4YVIfXX48mnzVE4r78Gflx
zFvYjcQ5/u/SPa2NDx44WeCbrAekrR6qgGBfN+EEdbwSdXLQnKkX3iBOJKdR2iG0QJlkyOIID+c5
tcg6zSBKgI+4rnjSQFHfl3Mm2Lx85uvaPjephMct4ThSiw12al22qr7ZxVOoTS44c/Od1d4/lLDG
ZTtfgk90jrrYfBcYir+KBChbN47sxvkcXKnreF5agxJqHZxs95NbxmDXkBTlTLSR+tAE0fydBWCD
J57rr7DxpTIHYbt77Vq1vKv+ea7Wrb2UVovcN017UhQ/saDOhO2JmWGJiqaEw+kprvyaXvqmJPWv
OIim5ZFUDX9yMgUPhZrAsGzug/775JT7Xpa0fRb1HOKY6PnJYW56haGfd7set/4vb/qVFMPUp1do
2l7rJg3u5gQhgLt5GiJssTVIl8JMAvpRcLHYmZMu2pfz0o77yswpzvKFPmsqqq9bqTpsG4ML82me
pu40J0Q/jVsU/pASBhRIfFKOXdYmHX7LZmLhDpFQy1cowdwv3VRjUVpZF5tp2WkMYn6rtaM/GV15
j/fIuqMkob9pvMVvNWhLsI2bx9uKHNEfZWhn/rC1Jj1MuJgeGh4Pj/DsaJ98MwxHvqQj9iCPRZvP
XQyMr3RjeCw7J06bkiRbeSNeNH4Udmkyom7g0/ZlAu+iOgsaJ6ehGnSBXJxvI+FTu6sd0/Fjl476
63vEGs1C4KI/5oAu+2lJJ3qaJ+Q53C9wGnaFWXERD5532F88bXExeW7uY9dNuwApZp+UjexrI4j7
wqcw+dzNpDljAhDtddvaQz8rvYcDNz2mUeJvODDX7/EajBOiKGxV1PMsjlzid/Ie/LX3QOQ8TUXw
KfIQlfi4AqE3wVPE+REEPsc1t34ZHWmroqt8tGIUlKTssqm1iXI9d+a324bmIaomD2/0Vd211iav
CZNNHihFctAsWW4j0uJTBtxg6ACVQFpozeCW9StWmM3gvBMtknEOdhjG8aYFJy7f2hFHr3eG9Y9w
CXFBDvXc8La4VYQsQ+0oXsc05S9Gl6G6DggrlpAXI9vtrYUvtS4QgkiSXISSrKfaaRrtXIsCp8zc
hmCRo4My2+82qLSCbFtd/xCB/ztlxCVu8nkcwSlsD5t0TFtVHUqZJb2y5W+DhWqDLDSbGSR8J5Nl
XXa+6QFJngy38zLuego3lsZYkLBShQPiQcNyrMnruMYlloomb3U7NWOOoLtgWvOhD9SScR5RioK3
ZY+6qug3w+RTBJegfJZDUKLhHMon5FqtaxaxMsbZZ5Pms3NUtigAhZTDSZZg6G6xilDAlIEmuyTy
c5CHKLHNHWvZ2BcLTsHHdpSlvtiqjvLUbW7cN971PkfEcBh8R8Gz+GvYyJQeUhEltMqhMWr5RSQ2
XX4tC1ITn2wdQIBhyTSn55ZaMnJQi2ChvOUrbVJ9p81SJ586jtDeLuu7eZkudqX+ijNG+D3VFTE7
q5sgPQ+LjYIC6ZIsfLSDsnAyw8P+2gNKFKgR6Roiam1mXxAcUK25rJkFum+a6rt0762cTahID7wZ
2i7T8MzasrCl7UtYo7QonCqRLd0Yt0XFxFEwNiEKedAzW53eUnjW+aIt+2i7ViPyth7Wirtlxz1C
sXcCYYEOz9xJt6sb4ZNCWTbWx7aEx2/hu1b/ggxlqY59Q6rhBe/GwzsGeZJLzrQKl7zEhl/zcLAw
UpPhhAKLgCEJHi2CJ2vMONe43EPum0w5pMsdu+N0FubYQniyFIhn2/gN2Y7Jm5laHD69r1S3a/s4
aLK1h4h+b+26RudgsoC+orCbeQH3SlEdp7FbhiIalIszTQmeIeVq+xbAAc1kldtUuYs2Ov+WlpEU
yTpRbH5sndIv2FhRVwxw1r4XE6s2wM92anNYyjQ0WyECa0/LvCRhLmxq+hwZf4naQ+vd+SsUOZPI
8a0B/zHXvO1ziDbQefd8XL8gBxNHdwmboret5+73LNj2Mmpi5nxJKxjx4cWI9oiQJ5/kia8CODDU
dLtB8iH3MySzU9GvIhH7SvVGFdu7vUGGtUGWQyqDJS66pi7DOwaNcJRBsYb/IxEqoU8B3JfGnUt7
PxSLEwiZwU+09Z4hjgRUyAkbj5zlMFbsZxTNaGwijFa/lY226ApqFvys4oH5Qx83a3DkGmmNR8Ql
uE+ljuu+MIbq+t1Sn4ZZ0lAcbzKuyqagsR74PbF1eSPdGpzB9dp+pIbA8sFCIr3C+CHNQTNEfQdD
fGHPUlhO98NMyiiDjyp7xXkhm31JYwP/YiPWWzfMyXePsqjNFF6mKhwp+a82cWa7Sd0PyzHhMf08
IihC7DThiOmyzszrDVfQVmZt2sWu8GTp4jxAmVEe1dRIkNrIktDcyzV528ZaRFDqqyGBsD6d6kzg
LdKjYgEKLQlp9HqpaJWQu5XVWLHO8LrfbyPB5sT8kKc3Npdht29XObhClgHtdoSBprkPeh8KNET4
2eggOlCnqw1HOrzUygHWzGtNywwjkNTflAvHKYdgjG87P8Xzhtu0MdMjXN/XLa+3cJWgZoa02TPJ
SlIkIHQlWRIE24uup7QscJfOYPRzQZ7fV+UDhEnwWq+Cpidn4Gnx9/dSk2YoyPmcTToslyOOOJCX
lUqrPk9F3YPSzSmhGZRHcZ1tZUTKQ+3HPjkkUwqWgLV4cFlU+eVtMs00F7OF9WcxTy18MSbWgIof
GxRd57pSU1hwXD9LkcRqnC/Yumw+ywUiRBAiQ4TjRbiVXhPhVJtzNJToXGlaPnSzCtW5fTdbzZIS
zMl8avn0exuXMgaOkfRXMZYE1aebsGRNrBxMahMMrPIw4R6O77JN3xY2+zbj6OGaU13KNtlt2O8m
55VOHpAKOj979y4OD8zSvtigjz7VHjwoFQTVnA3ERgngExkC+4FRenxqNaoktL7IasJZI4j8DMTP
aBDd6g3UAybjTV+ToA2mzCOQfiwBD82JazOy9e/ngI1LvdVZVZr3U9ouK4ueEZ05AkZBZnhdP1bh
MhEESPfvd+cSDHO47CO8m/l7GMy0ctls+VDfWTdJZTKH/On0CNcQgLsObhzyFuFiNo+pXGx8tai/
p0+TweF5WufNpoelgZ91MVha+gtDfu0DrGzl9Lnr+xKTFo/JPYOtDKq8H0rzJr7b1k6EN+BOY7lv
eUCH8yAXbgR6dTPbKrOOCf5j0lKbe8JgFHByYKWO187Gs4bMHsGqaJdSnw12TMmJsHSa76NpCNrv
VDthLrFhE6CtVjVG/eztOHaXBbQRA3mAl9tzGZBq/mTqJlI3aFcrdoL7UGyuy0gRtL2rl9DEELME
rPy1ISjIoakd1+VtRQK4Rg0qCK/Oqpp9f+zBHKIyg2JhDXdTD6eYbMXKoE8tipAzow0bTpiSr/Qa
9hr53flIgholHvQSthiaBE5oiFixv4BLNLh2kUQ691kDoTzD5a2p+VHTprOfeC8Q/SqFNuQpwnwm
/B1CAEFPUcABAswjtuObFKB0V1lSd7V+W8FTD1BBsaF2Np+GhI8nEqzh9gbzazWfyl7N9L7d7EQO
CFJ2D0k3t6cJY5b1gh4hVt/Y2sXlSzhGbH4JnQeFG+dvsOChWyY3AGr91sOvNlMx2cYwG9o2aO5F
Mm/uZ4AITAZSDmmhGi3KtNWRyRMrl/hOly31b/WY9PI8MwGFChBe26aZxLuq963RUvyK5qUkn9FC
l26/otZeH0ISiOBzOFFRnofGVOM11VG9FcmqwvaTgRkDmkhwGhEek00xNCfiWm24Sm0GX1izFZ0N
NxflYkpx2eFwD8LTXE5hYzCdDUXcZQJl3Ao4BSmCaDoYcFF+lJGN26MDw5oXsVJBXbSh6Ms3E/cW
QAdzYTPcejUommbIEnE92KLxjGMNtKqe3EVE8/WetCHM5bdeifSz6ykc1wSp1fw5YJ3AskvCAIRM
HasK7sYR24Ca4vjf7nrTdYEDtBeNBrNEWVf4DxGfxuusR/wu7wzYWl4HRDr3n1GZUtlnvMIZeobZ
XjWDotG+nwRyBBga50jbjNluDEva5wg8WeqXqgZBpLm0Szn6FEgLFt5zj43Gnsdq9AyIXojbm+WJ
YV34Ahsxb1gh5yTCkZjEq4EEJwx7oJrBOjbroXbYDV+jcLTrnia1ITlKucmdg07OFcohuVxS1Mt2
zhhpm/UsjBW6y5u4wVDZgoo3F0wQshyDyW/RHebPSfQlZGm/hNliSrI+whu5mpvcTrCnufBgeA9f
xJg99i+1Ralt86Y0FcbUzNfAhFEeclBTZkzB7gcal+yqmEztA6GVr8BWiiZlwPZh8HubsrXta7lP
Uf0kB4jM5IwSxUxztY+aVlct7iqigXSIrmmjDqh2PdrL2rtUZiipmd6FFRlC/GHznO4gd1uwEt9B
DMQixFO/i1w690fDTQB8lQ2zRJHUw8xDveOi64T+LqOy0/STtls/3a1zHPIzzCeWDUBBO6CKaOu0
KeYy0uwMQiIbd4AVxp/l1jBxRonahDeEP03zvt46V+Eeh2fxuew3NRSSgtP4RCYq2ZtvokDkKMMC
eux1r/mlD7QLkC7iqT/RNKoBkmhSpfcDWxigtjlYoh1jTBZkIOwIV7O53m/YBjC4x2wbo+eG9Ooo
dbQOeURDFUOKN9X62oXR/AzCBfrKsgLiUTRqGuK9x7y63DXSdtjtzYK+EpQrbrOgipvtU4l4cLJD
mrfAyAIIxrBbfMnSz5CmLuaUbKHSP+eNA2+oOTS5WYktOn8NIS2h+66KyvmxTtAEfEkIibcnRbaI
7OWKxvmEKDTQMSDH6JF30nLWoLLnM2j2oYsBpsLHIsAtP6ZhzqbVz88AnbblBl0bI4VqQ13uY27W
SyOcm04MzlfTUUNL2dwD6BrvO+1lvTMuIul+kvB+2+OCC6aCr3BqQTD5JsJ8mlAKq8x2JrVFMopw
/dkufVzvMBF+p6VgjjKjhRPR+BtAVF3tUcTMLoPQjbV35YzD76jaxJJrVwUifHZdkCbPdVSnJ94t
wEkBqsldkkiwWZxnkl8krpEyr8dWJ0XluggSOTduFfABpJwdMRwK2gy2RU17G3WMyczaBTHO63Fx
wBFxZrzEFqbjz8LicHyFASaa16xLhILPBrqnuug9g+ZSpYa/Go07flfCD+xxgcsI6o3UrPYTOOZ1
9xwmOnpG04IexKkZWGZaMkNvdmhk+RtZQK78IlK5fh81jDV2i5O2OSyYM73z3zFduZtdEgOXXmMh
L+WCMvuujoSYUCaUXfvFxQ1wDk4bSb/EVvqeZ2ntSx5lRrNg+V4rL7qjJn1dQoYeKnvkQPV/L8wz
nHlkq6cyg3TfjRihgKE6ZmDWmPslVeN1wffazBrmweFALPmDbWNg9waeco9ybDBqWcvl1Po5uYVI
F/tEyWLZJ2opRgI0WgWw0HiM6jO0sdsA2CVhv6ZUbQfhl/TShCL6FqNZ3ker83uuANrB9xOwMFWA
aud0wuiAwJlsiMDU56mdLpgcwGvFj/VVQKG1j/G1Yo43UfSThzzZGiRWbgwMtrYa2cE2LAVKSdyn
DvyCrwtnCZgHQYtvBH/opkxqABwvzee29FBVQNv6i0unzrTHyKkvt6+l8+sOUVatzeI+LX+xRehv
2sX1PkiGGQ2J3faB0vQSK8As2Yab91qLlM2YDTUR28Meab0LeMhObUthwuUHjvg7CF1zmabld7zO
4FtVpk0JlAYZxLaFu7SjGwgzqifj70i1SFiOtqX9Ei5zc9+Z0R3CJEZLpTreuH1Ax7XCxSB7mkvR
YeLGJSJaQXPmfpcmUXgGRzs6hXTVR6pZf1DxYCBxjJrXftjsXtt02FUaPyaroO7VQIc5qzDMctsp
8I2oc0DIIZw/ZX1rJjNfUtpVx6pdALXAuW/Y2Y4NBUflIjOybIjh7hu0A8s4BfdRX4fXEPqBC+BP
svP0HSSbN/LE50bvcK2Iu4YSAsCrYunPqonRuEaDD/eENOUeWS7xU7JpfV/3MWwkKU2Khrk6yfhs
t/OYELfTxqQ7ROe18N+UEcvnto2rLBwYfHu7OUxxvK6+hg9CyjjSNqbq4LsGirQVa+dtkjMEhRpw
XIo2LUthkrjrJAUoWDrxiCY5elWV1GmBI8GYPI05eYgCJURG1j75oQOYw2H0vKKr88aYbKydyNBP
tEh7SldV1CAPPc3pGK7QT9Due8ACf8X8oPyWVi46VZvoHxqY5C27AaaJRT3MWzFWCK93cRBeEdLW
/qbyfZbV4T273uLWFCic0XZGbD0B46dgVFlAEZjaMljcZ/0iN0BSPdzb4UZklhsub4Q6EkHlsSJz
8pmbkN6xRk/QWxvp84SsgrwHZAKHbOsIdFYDYSKUj5EtVmQ0XUaVJN+88P21rDBGU3WTnGngSZeV
KNIvJUh+Ow/DurPc4JIMx1LMYA085/K60/K60oR8BSSPpnPsEvlTGFnlKQt9MaPruAsEmR4EOpZX
xTvY2wfweGAQ4WhmfBFX5F3cBLSPZw2s+i81ghDXzLcTShfOYIEfhIn6UgUdu/Va1EM2qni9lEni
T2poV8wWcOV/KhkJnkJmk2kvyg6TU9j0DxjnGDsfgb29g620QykzdeN1Qh12nJva3taYdZ9sFWmg
wZiSEgrzGtvrK59Brl9wFxwi4iJQDvV2F2wbuEtAeWmEVVgZjQq4YxUgfEP2lYiqNRuRlZI3vm/u
JjEu+3Vyr3ICbzgEGINuoRenGPLsh22T36VfHShmCv7d1RAdAgttfG3FmoOMMO8WzPMOYcqXvMf9
eqlWg7HvFjzP+JhdjU4lRGLU24ai+6UDdSjXEAJDT1g2exJtSFyFUiUbxRQf4VqJ0XZgECIcKt8d
BpOMewMR7G1ZbQNQZSrPJHLstyvb4AZp7HutO8b2zds5PC9tFWJ8L8JdWm/qMC4rfXdlWR68qNZb
nKQUmE7DhcnCrmqLOApJhs6TFVPSdBeXdPHzoDHfhjJnPAL+To8wER0f4nZzpzRINXq1rUExlM5P
nUI47ChXTIw2rfyvhKXLPgU/PfeitXmL7jRPFiRfRCyF6nyUwTFYhz4Lk5Tgig0VQDDf/Sbd8iSQ
Uw8VPen2Cmj9Z2m8yAYJRDfDQVhiaA40lY7ykeKi3YcU0/RsSxTRNwB4A1JWwqpT1xZmWNEDru6x
38PD9HVCTyx9ATs8NR/42Gj80etWQeCb1Yviku1QSUX05ADdxa9RWPntIOPQL7ew5i54dSbw3X6u
4nUgmLWWTj52yezKK0N6Evp7iGrlelpx3s+mwEzQh0iC7QBBFVsLgiWAU8kT22TQe7cwf04iWf8U
PcrLbzCAXf1ujMSEk09Rj1ckNJgLGtjEYUwWABgo2pEAekEj4/QVz6Chu21CPCsHJaPEGZyNUzKT
O+Hg8/eFMyBJZ+8Chwp/WNtIH/3QqupTHHBZ/UZ6OnSIYdyOSNuaMZkyP9A1mYllxI/dihWu4V+6
zsNAlkxJGL18AdXCxIcSdJLtRCHDT+4UvCYqXP7TxOprmZSi+ryFnve/ErXI5hdP187ojKTYZb9b
vrIGVbxFgss+XceYFm7eQoYEC4qkEjv4vvsfzs6kOW7kCsJ/xTFnw8a+OOw5AI1mk81V3Ea6ICSR
xlZAFVDYf72/1kw4ZmhTcpjSpcluNNaqepn5Miv0A1MtDn4Yef2hrSpVY1UIFFklsmRQlwnZ0Ho7
TFQyzV2xZfNyJiNzbtEF2EV27PNCFR/x1O3drzNyVmUATguZfWh1iQ4sblsRupRgxRwYp2K7Dr42
sADLeGAptQ5IjUycum9Md4FDA2k2F3nQRAAoUDyRjZ8MexnqK+7VujtshAOsKNcVZKQHuhq9RMrB
B7dpbe7nhtyGPHE8rzWfOkM38H+rtY4GpghyqT+DYXVMBiQb4WbfBTizH2y364Zzi4lcPUZLTzru
hTBdCk4tRtWecwUIc9lZlbE4kq4kKbsXDOx0c7FkLDLL2KBW6p4d0TbBpSctY3vCOdTqr2y5DCLl
xuCyJqhFufvDiBftTrqUXrsKh4H5wjeXyn2UvcXIFNe5J6xXM9r68pEnUU73NI+dUsXzzPf6CxtL
DtQHPjFeoNLhGgUfjYmp6xPGwW7zgK/KajGx9lKPT6EJNI1+BcwzNQLu6ltL4jR85zmlVk3MAj9b
AQnMdhBXlLSdcZT4U63XWx6J9TJYlOjwxgtHNehTyUrqjyPMMX+yt6zVaZuZdcsAPxn2rQtBI4MY
ztMJjljrrGo/O3jR7wtJ1Czjs6r98arzPemJmHXuZrAwEVldnld68Nev0wSuy/o80Iv1YOhcjofC
nQMkyvBt/rYnfz7PDqvbBsCgEO6b9YjVYtSiO/Hc+kIWzjLBCY/D/BiFpmhUYkS+mbfnjZ5ZLZb1
Gg0XWekETuxsHpYhBZWHuoOeUYChXdhkDiyfBznRASzWVWunmt4w7V2L0Zyj+YpLh+hurwvcxt29
F5RieTaaFeORuLAGR457wKgJ/EJuvlV/KgotKnS0U86zWa1Znt+wrtbzitDE8VnjuDX4X4BETEar
n0b9lvOseiAslJyIKaRC9FKoCm8qoKcxvBFRBKh+joxOQRZsThX0epdP0WiuMWR7OFbpHLhj+ICb
SdOASvTuWD8pAyXTLVhK391VfZWFr4DG0XTv1aXjPRYWD8iDWsfa+hCaFPg8zwWmZF9waM+WBY1m
o4G4MMhYQmdnev4QHmc1LfllXdShf2m5W9ndmWrEP1PIpZhTIbTooOVNMzOTulWjPq5luFZXgY38
5C7z1Lw8r6MqKvhf7UJxj00Io6wH3Akazwymh03QHJacBNzeZVG4m/kSWqd+lQNQfR1A8Gdrj6hD
GOi8QntUh84pPXdvE8w7f4n07FZQU1HmHrusnhB9KEd783SOVCWPGIR908vigeQnC+gUUrpPeqXz
JekFBTAA3oae7ALhhTterYRutflNS6tJfam9fgyfuh7wJXaXZpVpNw7DnOJR2rZpW6/mJXoI80Ml
CkQyUY/wa1daxvKpMQb0RssM+p62MxVTZmz5vQPjTkDY2sAVR+UHI2esAYG17RkGp7UoBtEOtscT
RnLuApeteMaObn02c5938TjQwHgBEuaI42qHwDbD1DkSSDWzh52/zogLF1sZAOIi9zymCMCx297G
W+c6AvaPblUDPjElriYwIr+hgAr65hJnSX8lOkyZ62YmBIz5xqM958sXJbjP/KQY0NldG/AMaGm2
Scgd+qg5i42gpJ6yT/epSCZiti5DWWzUF4LCnqDhykSC4hO9kJgRx0hp0fovk4hy8w6o0y32AkHX
cyQw4rjJoZ8l9W2k5h3qjRatX7+yVCQryrbhHzMbCUgs6RZWDJVeaTF+iWUOPkVeUW+P0HZgv3ql
Ccxdo3l6yC1HfSI5U95GecQ+UdUE83W1BW14cOjjK69RlQZ1MrXsztnmMKOf1VXQeZe1z/HElMja
/1C0lrHGWbNp8+Ayw8CPlZp6Jhfz/Isy3Exc1V1mPfeCYjPJK210cWVno31jUViJy64v3PZWmk5Q
neFa0SPFaNAqXGdR4WRJr0upXmoSSQCSF4y9DrIra7qvu44aCK5ZibNgyD3/1lgQlyZeF8wom+CW
pNpJj6SWZGi8BmsZFvAMwrXn37sqMD9C8TcV8Izys1jM9YgLnUEbUDy2uVXueq/LqDD8bb13Q9nJ
ZAucrU4yUD8/XrlLzfM1yrznKnAxfCtcA8jToDPA2HsM5vi2dtb0SxtoEKdCITYKYl+vRV3Huqk8
+2yUi5zva3w+85jKE7N7l3nT2Bc0ygd3XhsWxhkLVJ7XcqmyKd1Kp/yybcuiUlDtzIw9zBXMQysG
tX1l2KqyxHc54rQfClACTHstO81rQrmvMqn5vbF2zUd/HXSdZh7PjTAbpBHIjk2kkLCRaBULPW6J
CRcTpUwbS7AjUGP8p591g3vFVaspPKqqeHGFRYYH2sG8Syrfq+1k7qe1TRjeMgCRBtQvocDuq4s1
8sbgn8vc2cfRLwLmlbaEMUGKvfp34cRouOvc2S52IXTMdPQWf8l3WgI3pXIt3aNLAhTUai03ZsdO
n9bcjulLdDF23YWJaLdmZodB8M8DS/hLHFBP6QcmHrvaFb0v3BvVo0NKBKsi+O6GD5gIZrTzsGkq
qaSxmzk/eNIwv4RC6o/MBY61dwVazQST8LFOnSFXx3FB97uTg7GIBOomukFA1xjxbG3V66gC2cR1
odbodkPK+EL8H2VP4Gvse5PBk6hmzSYkiaiIAtIG5KRNZHQgPuYHp8GiAGDW69DcWr1JOK+YcXy7
HG1/NelMYPhL3S2bTuv1wXJ3ZRnpT8w4VbUHQXYR1vmG/VIsBDYiCZ21X52NA1B8gsFXJI496S6Y
Hc20NuzyfDTstJnnrSc9Y+2PuOtM8tzKjfVL37osA9a1oxajBN+KG8Z4kV9Iq2Bqmy27CXaoFKqR
hRUEPfdL0C43BlrBMGmMGp0c+cLTVUTJ5De7vqj67VMR1O4d7ufFq58vAG1xRyNfk1g0cA2fR7jS
8OQrSUzfQuIa/aHjhGKNCKC8f5jqyPQvMoB36LKtMZK+0sGEEiZ0/Ht6P6EgpbMWLWGOXbip5aOx
MC/FRiQzvca5X+rsclG6U09LR39oyGrZiebUakCTF4pWWF/47gGou4o9JmMoezdjIdzGaMlH+jJn
c5RdlLaL6xcftTeu9GGNM3HABBbV0wDz1ecI3jKiHoPJsHa9U9TTuvszpvgR1HUQnqGQFwlTxIYY
1g7Qr+Rkd3dD99A6xAR56zjeDathpk1RQllrw0tJyUFfz1IHPZKhbudVfTKXcNhDzIwfzNqPjuC6
08c5s6NbMZtWHZvbBIpTm3WaK9/ad529HhACtXebwCV30mjfzcAy48qIvKQKV0DdAZoDrZpxOSJQ
ufP7wUsMjVimrBpoe6lGhxQOdcJvpXsAjFJPdKGr+2lqpl2Rj8GxY2XjxALVBEgv4IeYlxksvOyf
kFeNpAjNmjxBvzk4k8oe3S3P96FptciB3TWeqFriofdAO6RbXGwBiw0rV/JJmFH3nBv1Endubin4
Nbki13XASaVTJ2KyjGQJwdUCr/ATndU9mujlaqOpJqYk3nYZgN+tOy7LQ4eaE8/HMjv8ud9CobLW
EQckbC5JyHmWO3HXdx7qzqhiZPl+m8u33rn/1njypnnUZ+HdyFaLdNjnB7r6DtHefjJT20/c1D5j
kR67MQ2ZZ/VuSrKjfQwPtPWl7leVMCRhvP2D/XinYeqtb7QnnGmBExFplv9ihn0si+OEju/7B/le
A6Pl/LG7RpLuEWVlEOwtBsbUR3BKRKgs0XgSbhwXkHLPaF2t89DqxpRlXh2rll7jGctKGQfIkQ9D
jeSLCurH+3Tq1fpvJ/5NAxo5ESSor3QCRnNv670YQre4lczo4K42NVcMIL15B6zh8ROehjwYEyQN
RZRAAsvxB2fmvS6nN31q+bINS2n0wZ6akuzosvCXqyBD7M0Cyj2gLPXD8+9fg/cu8JuWtb7Tq3Yd
x99vgHrBPTaaVbOzGmQKh7qU0Kff/5p3OuPe2lRDsndRM9veHkLBRilktWkHs/n/HYR56ur8XZeW
6r1J40jp7aegQbFgAQXkTRyoH4UMvHOS3lpUD13eNSrP8C8Ck4jpkDnPouoaw9kf+cW9d3retJkN
NH8idfS9feh2KT2gaKtpq/7BzfText8MJdkCt+pR7O9zhAJx2E+MkAWQ7f93ZU/f+rtzb9fKQbfL
ubG3xo+DAXhUb/L++xt/pyHcfDNA+L3VzHT9c9sUoLYvui1PizN/xYIV1oDeFzXSNA5mNXjq+vtf
+d7ZevP8F2EOWEYu1B7A2Ht2u15fVxaU6/e3br13K715soNqdfxpzd19E0asCnTUnthLi3+vK0vu
J1e2Eb9pXav1z0pVPVQbWLCps/yxl2XW3bMgKtJ+FS/L5BRI+IZgAyv6tnd//br8LX+Vt78Oc/rn
v/P6q1RrX+ZQun98+fODbPj/99Nn/v2eN285e5XXn5tX/fZNf/gM2/3te3efh89/eJG2Qzmsd+Nr
v3541aMYvv/XX/eQAzht6JZeleEBme+bTfxPb/p2HO9u6E+v3zb6sKrXf/z0FVp+OO1fjoL5p9/+
dP7yj5+s02z11//Y0rej+d4WxGf2eHxh07b9F8ezqd3B/n/9+elPQra4a377cxD9BamPH3q+ZX77
4Rbi+353Mt87B//Tm367Ll/F6+f+538BAAD//w==</cx:binary>
              </cx:geoCache>
            </cx:geography>
          </cx:layoutPr>
        </cx:series>
      </cx:plotAreaRegion>
    </cx:plotArea>
  </cx:chart>
  <cx:spPr>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Heebo Light" pitchFamily="2" charset="-79"/>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Heebo Light" pitchFamily="2" charset="-79"/>
              </a:defRPr>
            </a:lvl1pPr>
          </a:lstStyle>
          <a:p>
            <a:fld id="{EFC10EE1-B198-C942-8235-326C972CBB30}" type="datetimeFigureOut">
              <a:rPr lang="en-US" smtClean="0"/>
              <a:pPr/>
              <a:t>9/4/2024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Heebo Light" pitchFamily="2" charset="-79"/>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Heebo Light" pitchFamily="2" charset="-79"/>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Heebo Light" pitchFamily="2" charset="-79"/>
        <a:ea typeface="+mn-ea"/>
        <a:cs typeface="+mn-cs"/>
      </a:defRPr>
    </a:lvl1pPr>
    <a:lvl2pPr marL="914217" algn="l" defTabSz="914217" rtl="0" eaLnBrk="1" latinLnBrk="0" hangingPunct="1">
      <a:defRPr sz="2400" b="0" i="0" kern="1200">
        <a:solidFill>
          <a:schemeClr val="tx1"/>
        </a:solidFill>
        <a:latin typeface="Heebo Light" pitchFamily="2" charset="-79"/>
        <a:ea typeface="+mn-ea"/>
        <a:cs typeface="+mn-cs"/>
      </a:defRPr>
    </a:lvl2pPr>
    <a:lvl3pPr marL="1828434" algn="l" defTabSz="914217" rtl="0" eaLnBrk="1" latinLnBrk="0" hangingPunct="1">
      <a:defRPr sz="2400" b="0" i="0" kern="1200">
        <a:solidFill>
          <a:schemeClr val="tx1"/>
        </a:solidFill>
        <a:latin typeface="Heebo Light" pitchFamily="2" charset="-79"/>
        <a:ea typeface="+mn-ea"/>
        <a:cs typeface="+mn-cs"/>
      </a:defRPr>
    </a:lvl3pPr>
    <a:lvl4pPr marL="2742651" algn="l" defTabSz="914217" rtl="0" eaLnBrk="1" latinLnBrk="0" hangingPunct="1">
      <a:defRPr sz="2400" b="0" i="0" kern="1200">
        <a:solidFill>
          <a:schemeClr val="tx1"/>
        </a:solidFill>
        <a:latin typeface="Heebo Light" pitchFamily="2" charset="-79"/>
        <a:ea typeface="+mn-ea"/>
        <a:cs typeface="+mn-cs"/>
      </a:defRPr>
    </a:lvl4pPr>
    <a:lvl5pPr marL="3656868" algn="l" defTabSz="914217" rtl="0" eaLnBrk="1" latinLnBrk="0" hangingPunct="1">
      <a:defRPr sz="2400" b="0" i="0" kern="1200">
        <a:solidFill>
          <a:schemeClr val="tx1"/>
        </a:solidFill>
        <a:latin typeface="Heebo Light" pitchFamily="2" charset="-79"/>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256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65AEA54A-21C8-4649-919A-EC0B13667361}"/>
              </a:ext>
            </a:extLst>
          </p:cNvPr>
          <p:cNvSpPr>
            <a:spLocks noGrp="1"/>
          </p:cNvSpPr>
          <p:nvPr>
            <p:ph type="pic" sz="quarter" idx="10"/>
          </p:nvPr>
        </p:nvSpPr>
        <p:spPr>
          <a:xfrm>
            <a:off x="2975179" y="4090793"/>
            <a:ext cx="4406072" cy="4066758"/>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dirty="0">
                <a:solidFill>
                  <a:schemeClr val="tx1"/>
                </a:solidFill>
                <a:latin typeface="Heebo Light" pitchFamily="2" charset="-79"/>
                <a:cs typeface="Heebo Light" pitchFamily="2" charset="-79"/>
              </a:defRPr>
            </a:lvl1pPr>
          </a:lstStyle>
          <a:p>
            <a:pPr marL="0" lvl="0" indent="0" algn="ctr">
              <a:buNone/>
            </a:pPr>
            <a:endParaRPr lang="en-US" dirty="0"/>
          </a:p>
        </p:txBody>
      </p:sp>
      <p:sp>
        <p:nvSpPr>
          <p:cNvPr id="9" name="Picture Placeholder 12">
            <a:extLst>
              <a:ext uri="{FF2B5EF4-FFF2-40B4-BE49-F238E27FC236}">
                <a16:creationId xmlns:a16="http://schemas.microsoft.com/office/drawing/2014/main" id="{72BA8CDC-28E7-564F-A07B-48B0AEC16309}"/>
              </a:ext>
            </a:extLst>
          </p:cNvPr>
          <p:cNvSpPr>
            <a:spLocks noGrp="1"/>
          </p:cNvSpPr>
          <p:nvPr>
            <p:ph type="pic" sz="quarter" idx="13"/>
          </p:nvPr>
        </p:nvSpPr>
        <p:spPr>
          <a:xfrm>
            <a:off x="9985788" y="4090794"/>
            <a:ext cx="4406073" cy="4066758"/>
          </a:xfrm>
          <a:custGeom>
            <a:avLst/>
            <a:gdLst>
              <a:gd name="connsiteX0" fmla="*/ 4469338 w 7187967"/>
              <a:gd name="connsiteY0" fmla="*/ 2409 h 6634417"/>
              <a:gd name="connsiteX1" fmla="*/ 5574248 w 7187967"/>
              <a:gd name="connsiteY1" fmla="*/ 507230 h 6634417"/>
              <a:gd name="connsiteX2" fmla="*/ 6909542 w 7187967"/>
              <a:gd name="connsiteY2" fmla="*/ 6013726 h 6634417"/>
              <a:gd name="connsiteX3" fmla="*/ 233075 w 7187967"/>
              <a:gd name="connsiteY3" fmla="*/ 5950141 h 6634417"/>
              <a:gd name="connsiteX4" fmla="*/ 2331393 w 7187967"/>
              <a:gd name="connsiteY4" fmla="*/ 1054064 h 6634417"/>
              <a:gd name="connsiteX5" fmla="*/ 4469338 w 7187967"/>
              <a:gd name="connsiteY5" fmla="*/ 2409 h 663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7">
                <a:moveTo>
                  <a:pt x="4469338" y="2409"/>
                </a:moveTo>
                <a:cubicBezTo>
                  <a:pt x="4892634" y="-22483"/>
                  <a:pt x="5240425" y="145588"/>
                  <a:pt x="5574248" y="507230"/>
                </a:cubicBezTo>
                <a:cubicBezTo>
                  <a:pt x="6337273" y="1333840"/>
                  <a:pt x="7799738" y="5106574"/>
                  <a:pt x="6909542" y="6013726"/>
                </a:cubicBezTo>
                <a:cubicBezTo>
                  <a:pt x="6019346" y="6920878"/>
                  <a:pt x="996100" y="6776751"/>
                  <a:pt x="233075" y="5950141"/>
                </a:cubicBezTo>
                <a:cubicBezTo>
                  <a:pt x="-529950" y="5123531"/>
                  <a:pt x="687560" y="2242809"/>
                  <a:pt x="2331393" y="1054064"/>
                </a:cubicBezTo>
                <a:cubicBezTo>
                  <a:pt x="3256049" y="385396"/>
                  <a:pt x="3925101" y="34413"/>
                  <a:pt x="4469338" y="2409"/>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b="0" i="0" dirty="0">
                <a:solidFill>
                  <a:schemeClr val="tx1"/>
                </a:solidFill>
                <a:latin typeface="Heebo Light" pitchFamily="2" charset="-79"/>
                <a:ea typeface="+mn-ea"/>
                <a:cs typeface="Heebo Light" pitchFamily="2" charset="-79"/>
              </a:defRPr>
            </a:lvl1pPr>
          </a:lstStyle>
          <a:p>
            <a:pPr marL="0" lvl="0" indent="0" algn="ctr">
              <a:buNone/>
            </a:pPr>
            <a:endParaRPr lang="en-US" dirty="0"/>
          </a:p>
        </p:txBody>
      </p:sp>
      <p:sp>
        <p:nvSpPr>
          <p:cNvPr id="8" name="Picture Placeholder 9">
            <a:extLst>
              <a:ext uri="{FF2B5EF4-FFF2-40B4-BE49-F238E27FC236}">
                <a16:creationId xmlns:a16="http://schemas.microsoft.com/office/drawing/2014/main" id="{5C1C9AA6-06BD-9742-97D7-BFDF5CE57355}"/>
              </a:ext>
            </a:extLst>
          </p:cNvPr>
          <p:cNvSpPr>
            <a:spLocks noGrp="1"/>
          </p:cNvSpPr>
          <p:nvPr>
            <p:ph type="pic" sz="quarter" idx="12"/>
          </p:nvPr>
        </p:nvSpPr>
        <p:spPr>
          <a:xfrm>
            <a:off x="16996399" y="4090793"/>
            <a:ext cx="4406072" cy="4066758"/>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dirty="0">
                <a:solidFill>
                  <a:schemeClr val="tx1"/>
                </a:solidFill>
                <a:latin typeface="Heebo Light" pitchFamily="2" charset="-79"/>
                <a:cs typeface="Heebo Light" pitchFamily="2" charset="-79"/>
              </a:defRPr>
            </a:lvl1pPr>
          </a:lstStyle>
          <a:p>
            <a:pPr marL="0" lvl="0" indent="0" algn="ctr">
              <a:buNone/>
            </a:pPr>
            <a:endParaRPr lang="en-US" dirty="0"/>
          </a:p>
        </p:txBody>
      </p:sp>
    </p:spTree>
    <p:extLst>
      <p:ext uri="{BB962C8B-B14F-4D97-AF65-F5344CB8AC3E}">
        <p14:creationId xmlns:p14="http://schemas.microsoft.com/office/powerpoint/2010/main" val="2877191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D9DFF379-6A91-F241-832B-4C2522E97920}"/>
              </a:ext>
            </a:extLst>
          </p:cNvPr>
          <p:cNvSpPr>
            <a:spLocks noGrp="1"/>
          </p:cNvSpPr>
          <p:nvPr>
            <p:ph type="pic" sz="quarter" idx="10"/>
          </p:nvPr>
        </p:nvSpPr>
        <p:spPr>
          <a:xfrm>
            <a:off x="1968694" y="4247842"/>
            <a:ext cx="4065766" cy="3752660"/>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dirty="0">
                <a:solidFill>
                  <a:schemeClr val="tx1"/>
                </a:solidFill>
                <a:latin typeface="Heebo Light" pitchFamily="2" charset="-79"/>
                <a:cs typeface="Heebo Light" pitchFamily="2" charset="-79"/>
              </a:defRPr>
            </a:lvl1pPr>
          </a:lstStyle>
          <a:p>
            <a:pPr marL="0" lvl="0" indent="0" algn="ctr">
              <a:buNone/>
            </a:pPr>
            <a:endParaRPr lang="en-US" dirty="0"/>
          </a:p>
        </p:txBody>
      </p:sp>
      <p:sp>
        <p:nvSpPr>
          <p:cNvPr id="8" name="Picture Placeholder 12">
            <a:extLst>
              <a:ext uri="{FF2B5EF4-FFF2-40B4-BE49-F238E27FC236}">
                <a16:creationId xmlns:a16="http://schemas.microsoft.com/office/drawing/2014/main" id="{CC4902A6-636F-8549-9845-AD5591EB4EE0}"/>
              </a:ext>
            </a:extLst>
          </p:cNvPr>
          <p:cNvSpPr>
            <a:spLocks noGrp="1"/>
          </p:cNvSpPr>
          <p:nvPr>
            <p:ph type="pic" sz="quarter" idx="13"/>
          </p:nvPr>
        </p:nvSpPr>
        <p:spPr>
          <a:xfrm>
            <a:off x="7426859" y="4247843"/>
            <a:ext cx="4065768" cy="3752660"/>
          </a:xfrm>
          <a:custGeom>
            <a:avLst/>
            <a:gdLst>
              <a:gd name="connsiteX0" fmla="*/ 4469338 w 7187967"/>
              <a:gd name="connsiteY0" fmla="*/ 2409 h 6634417"/>
              <a:gd name="connsiteX1" fmla="*/ 5574248 w 7187967"/>
              <a:gd name="connsiteY1" fmla="*/ 507230 h 6634417"/>
              <a:gd name="connsiteX2" fmla="*/ 6909542 w 7187967"/>
              <a:gd name="connsiteY2" fmla="*/ 6013726 h 6634417"/>
              <a:gd name="connsiteX3" fmla="*/ 233075 w 7187967"/>
              <a:gd name="connsiteY3" fmla="*/ 5950141 h 6634417"/>
              <a:gd name="connsiteX4" fmla="*/ 2331393 w 7187967"/>
              <a:gd name="connsiteY4" fmla="*/ 1054064 h 6634417"/>
              <a:gd name="connsiteX5" fmla="*/ 4469338 w 7187967"/>
              <a:gd name="connsiteY5" fmla="*/ 2409 h 663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7">
                <a:moveTo>
                  <a:pt x="4469338" y="2409"/>
                </a:moveTo>
                <a:cubicBezTo>
                  <a:pt x="4892634" y="-22483"/>
                  <a:pt x="5240425" y="145588"/>
                  <a:pt x="5574248" y="507230"/>
                </a:cubicBezTo>
                <a:cubicBezTo>
                  <a:pt x="6337273" y="1333840"/>
                  <a:pt x="7799738" y="5106574"/>
                  <a:pt x="6909542" y="6013726"/>
                </a:cubicBezTo>
                <a:cubicBezTo>
                  <a:pt x="6019346" y="6920878"/>
                  <a:pt x="996100" y="6776751"/>
                  <a:pt x="233075" y="5950141"/>
                </a:cubicBezTo>
                <a:cubicBezTo>
                  <a:pt x="-529950" y="5123531"/>
                  <a:pt x="687560" y="2242809"/>
                  <a:pt x="2331393" y="1054064"/>
                </a:cubicBezTo>
                <a:cubicBezTo>
                  <a:pt x="3256049" y="385396"/>
                  <a:pt x="3925101" y="34413"/>
                  <a:pt x="4469338" y="2409"/>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b="0" i="0" dirty="0">
                <a:solidFill>
                  <a:schemeClr val="tx1"/>
                </a:solidFill>
                <a:latin typeface="Heebo Light" pitchFamily="2" charset="-79"/>
                <a:ea typeface="+mn-ea"/>
                <a:cs typeface="Heebo Light" pitchFamily="2" charset="-79"/>
              </a:defRPr>
            </a:lvl1pPr>
          </a:lstStyle>
          <a:p>
            <a:pPr marL="0" lvl="0" indent="0" algn="ctr">
              <a:buNone/>
            </a:pPr>
            <a:endParaRPr lang="en-US" dirty="0"/>
          </a:p>
        </p:txBody>
      </p:sp>
      <p:sp>
        <p:nvSpPr>
          <p:cNvPr id="9" name="Picture Placeholder 9">
            <a:extLst>
              <a:ext uri="{FF2B5EF4-FFF2-40B4-BE49-F238E27FC236}">
                <a16:creationId xmlns:a16="http://schemas.microsoft.com/office/drawing/2014/main" id="{0E03CEDB-4644-E246-ACCD-A11A477877D2}"/>
              </a:ext>
            </a:extLst>
          </p:cNvPr>
          <p:cNvSpPr>
            <a:spLocks noGrp="1"/>
          </p:cNvSpPr>
          <p:nvPr>
            <p:ph type="pic" sz="quarter" idx="12"/>
          </p:nvPr>
        </p:nvSpPr>
        <p:spPr>
          <a:xfrm>
            <a:off x="12885026" y="4247842"/>
            <a:ext cx="4065766" cy="3752660"/>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dirty="0">
                <a:solidFill>
                  <a:schemeClr val="tx1"/>
                </a:solidFill>
                <a:latin typeface="Heebo Light" pitchFamily="2" charset="-79"/>
                <a:cs typeface="Heebo Light" pitchFamily="2" charset="-79"/>
              </a:defRPr>
            </a:lvl1pPr>
          </a:lstStyle>
          <a:p>
            <a:pPr marL="0" lvl="0" indent="0" algn="ctr">
              <a:buNone/>
            </a:pPr>
            <a:endParaRPr lang="en-US" dirty="0"/>
          </a:p>
        </p:txBody>
      </p:sp>
      <p:sp>
        <p:nvSpPr>
          <p:cNvPr id="10" name="Picture Placeholder 12">
            <a:extLst>
              <a:ext uri="{FF2B5EF4-FFF2-40B4-BE49-F238E27FC236}">
                <a16:creationId xmlns:a16="http://schemas.microsoft.com/office/drawing/2014/main" id="{1DC119E3-9F0F-924B-B981-2A76746260A0}"/>
              </a:ext>
            </a:extLst>
          </p:cNvPr>
          <p:cNvSpPr>
            <a:spLocks noGrp="1"/>
          </p:cNvSpPr>
          <p:nvPr>
            <p:ph type="pic" sz="quarter" idx="14"/>
          </p:nvPr>
        </p:nvSpPr>
        <p:spPr>
          <a:xfrm>
            <a:off x="18343191" y="4247843"/>
            <a:ext cx="4065768" cy="3752660"/>
          </a:xfrm>
          <a:custGeom>
            <a:avLst/>
            <a:gdLst>
              <a:gd name="connsiteX0" fmla="*/ 4469338 w 7187967"/>
              <a:gd name="connsiteY0" fmla="*/ 2409 h 6634417"/>
              <a:gd name="connsiteX1" fmla="*/ 5574248 w 7187967"/>
              <a:gd name="connsiteY1" fmla="*/ 507230 h 6634417"/>
              <a:gd name="connsiteX2" fmla="*/ 6909542 w 7187967"/>
              <a:gd name="connsiteY2" fmla="*/ 6013726 h 6634417"/>
              <a:gd name="connsiteX3" fmla="*/ 233075 w 7187967"/>
              <a:gd name="connsiteY3" fmla="*/ 5950141 h 6634417"/>
              <a:gd name="connsiteX4" fmla="*/ 2331393 w 7187967"/>
              <a:gd name="connsiteY4" fmla="*/ 1054064 h 6634417"/>
              <a:gd name="connsiteX5" fmla="*/ 4469338 w 7187967"/>
              <a:gd name="connsiteY5" fmla="*/ 2409 h 663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7">
                <a:moveTo>
                  <a:pt x="4469338" y="2409"/>
                </a:moveTo>
                <a:cubicBezTo>
                  <a:pt x="4892634" y="-22483"/>
                  <a:pt x="5240425" y="145588"/>
                  <a:pt x="5574248" y="507230"/>
                </a:cubicBezTo>
                <a:cubicBezTo>
                  <a:pt x="6337273" y="1333840"/>
                  <a:pt x="7799738" y="5106574"/>
                  <a:pt x="6909542" y="6013726"/>
                </a:cubicBezTo>
                <a:cubicBezTo>
                  <a:pt x="6019346" y="6920878"/>
                  <a:pt x="996100" y="6776751"/>
                  <a:pt x="233075" y="5950141"/>
                </a:cubicBezTo>
                <a:cubicBezTo>
                  <a:pt x="-529950" y="5123531"/>
                  <a:pt x="687560" y="2242809"/>
                  <a:pt x="2331393" y="1054064"/>
                </a:cubicBezTo>
                <a:cubicBezTo>
                  <a:pt x="3256049" y="385396"/>
                  <a:pt x="3925101" y="34413"/>
                  <a:pt x="4469338" y="2409"/>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b="0" i="0" dirty="0">
                <a:solidFill>
                  <a:schemeClr val="tx1"/>
                </a:solidFill>
                <a:latin typeface="Heebo Light" pitchFamily="2" charset="-79"/>
                <a:ea typeface="+mn-ea"/>
                <a:cs typeface="Heebo Light" pitchFamily="2" charset="-79"/>
              </a:defRPr>
            </a:lvl1pPr>
          </a:lstStyle>
          <a:p>
            <a:pPr marL="0" lvl="0" indent="0" algn="ctr">
              <a:buNone/>
            </a:pPr>
            <a:endParaRPr lang="en-US" dirty="0"/>
          </a:p>
        </p:txBody>
      </p:sp>
    </p:spTree>
    <p:extLst>
      <p:ext uri="{BB962C8B-B14F-4D97-AF65-F5344CB8AC3E}">
        <p14:creationId xmlns:p14="http://schemas.microsoft.com/office/powerpoint/2010/main" val="4236462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ne Mockup">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614AB41-CCD1-D348-A47D-6182C900B64E}"/>
              </a:ext>
            </a:extLst>
          </p:cNvPr>
          <p:cNvSpPr>
            <a:spLocks noGrp="1" noChangeAspect="1"/>
          </p:cNvSpPr>
          <p:nvPr>
            <p:ph type="pic" sz="quarter" idx="12"/>
          </p:nvPr>
        </p:nvSpPr>
        <p:spPr>
          <a:xfrm>
            <a:off x="10113747" y="3677067"/>
            <a:ext cx="4150156" cy="9017655"/>
          </a:xfrm>
          <a:prstGeom prst="rect">
            <a:avLst/>
          </a:prstGeom>
          <a:solidFill>
            <a:schemeClr val="bg1">
              <a:lumMod val="95000"/>
            </a:schemeClr>
          </a:solidFill>
          <a:ln>
            <a:noFill/>
          </a:ln>
          <a:effectLst/>
        </p:spPr>
        <p:txBody>
          <a:bodyPr wrap="square" anchor="ctr">
            <a:noAutofit/>
          </a:bodyPr>
          <a:lstStyle>
            <a:lvl1pPr marL="0" indent="0" algn="ctr">
              <a:buFontTx/>
              <a:buNone/>
              <a:defRPr sz="2400" b="0" i="0">
                <a:latin typeface="Heebo Light" pitchFamily="2" charset="-79"/>
              </a:defRPr>
            </a:lvl1pPr>
          </a:lstStyle>
          <a:p>
            <a:endParaRPr lang="en-US" dirty="0"/>
          </a:p>
        </p:txBody>
      </p:sp>
    </p:spTree>
    <p:extLst>
      <p:ext uri="{BB962C8B-B14F-4D97-AF65-F5344CB8AC3E}">
        <p14:creationId xmlns:p14="http://schemas.microsoft.com/office/powerpoint/2010/main" val="1003720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614AB41-CCD1-D348-A47D-6182C900B64E}"/>
              </a:ext>
            </a:extLst>
          </p:cNvPr>
          <p:cNvSpPr>
            <a:spLocks noGrp="1" noChangeAspect="1"/>
          </p:cNvSpPr>
          <p:nvPr>
            <p:ph type="pic" sz="quarter" idx="12"/>
          </p:nvPr>
        </p:nvSpPr>
        <p:spPr>
          <a:xfrm>
            <a:off x="14327654" y="4509721"/>
            <a:ext cx="10702340" cy="6804909"/>
          </a:xfrm>
          <a:prstGeom prst="rect">
            <a:avLst/>
          </a:prstGeom>
          <a:solidFill>
            <a:schemeClr val="bg1">
              <a:lumMod val="95000"/>
            </a:schemeClr>
          </a:solidFill>
          <a:ln>
            <a:noFill/>
          </a:ln>
          <a:effectLst/>
        </p:spPr>
        <p:txBody>
          <a:bodyPr wrap="square" anchor="ctr">
            <a:noAutofit/>
          </a:bodyPr>
          <a:lstStyle>
            <a:lvl1pPr marL="0" indent="0" algn="ctr">
              <a:buFontTx/>
              <a:buNone/>
              <a:defRPr sz="2400" b="0" i="0">
                <a:latin typeface="Heebo Light" pitchFamily="2" charset="-79"/>
              </a:defRPr>
            </a:lvl1pPr>
          </a:lstStyle>
          <a:p>
            <a:endParaRPr lang="en-US" dirty="0"/>
          </a:p>
        </p:txBody>
      </p:sp>
    </p:spTree>
    <p:extLst>
      <p:ext uri="{BB962C8B-B14F-4D97-AF65-F5344CB8AC3E}">
        <p14:creationId xmlns:p14="http://schemas.microsoft.com/office/powerpoint/2010/main" val="990196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sktop Mockup">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614AB41-CCD1-D348-A47D-6182C900B64E}"/>
              </a:ext>
            </a:extLst>
          </p:cNvPr>
          <p:cNvSpPr>
            <a:spLocks noGrp="1"/>
          </p:cNvSpPr>
          <p:nvPr>
            <p:ph type="pic" sz="quarter" idx="12"/>
          </p:nvPr>
        </p:nvSpPr>
        <p:spPr>
          <a:xfrm>
            <a:off x="84123" y="4004351"/>
            <a:ext cx="10271110" cy="5828943"/>
          </a:xfrm>
          <a:prstGeom prst="rect">
            <a:avLst/>
          </a:prstGeom>
          <a:solidFill>
            <a:schemeClr val="bg1">
              <a:lumMod val="95000"/>
            </a:schemeClr>
          </a:solidFill>
          <a:ln>
            <a:noFill/>
          </a:ln>
          <a:effectLst/>
        </p:spPr>
        <p:txBody>
          <a:bodyPr wrap="square" anchor="ctr">
            <a:noAutofit/>
          </a:bodyPr>
          <a:lstStyle>
            <a:lvl1pPr marL="0" indent="0" algn="ctr">
              <a:buFontTx/>
              <a:buNone/>
              <a:defRPr sz="2400" b="0" i="0">
                <a:latin typeface="Heebo Light" pitchFamily="2" charset="-79"/>
              </a:defRPr>
            </a:lvl1pPr>
          </a:lstStyle>
          <a:p>
            <a:endParaRPr lang="en-US" dirty="0"/>
          </a:p>
        </p:txBody>
      </p:sp>
    </p:spTree>
    <p:extLst>
      <p:ext uri="{BB962C8B-B14F-4D97-AF65-F5344CB8AC3E}">
        <p14:creationId xmlns:p14="http://schemas.microsoft.com/office/powerpoint/2010/main" val="2971510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525822-136E-F64A-BEC5-DC3048CEA188}"/>
              </a:ext>
            </a:extLst>
          </p:cNvPr>
          <p:cNvSpPr/>
          <p:nvPr userDrawn="1"/>
        </p:nvSpPr>
        <p:spPr>
          <a:xfrm>
            <a:off x="21701760" y="467360"/>
            <a:ext cx="2675890" cy="10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ebo Light" pitchFamily="2" charset="-79"/>
            </a:endParaRPr>
          </a:p>
        </p:txBody>
      </p:sp>
      <p:sp>
        <p:nvSpPr>
          <p:cNvPr id="9" name="Picture Placeholder 8">
            <a:extLst>
              <a:ext uri="{FF2B5EF4-FFF2-40B4-BE49-F238E27FC236}">
                <a16:creationId xmlns:a16="http://schemas.microsoft.com/office/drawing/2014/main" id="{749AD254-44AB-3540-8B57-229A4FA0B7EA}"/>
              </a:ext>
            </a:extLst>
          </p:cNvPr>
          <p:cNvSpPr>
            <a:spLocks noGrp="1"/>
          </p:cNvSpPr>
          <p:nvPr>
            <p:ph type="pic" sz="quarter" idx="10"/>
          </p:nvPr>
        </p:nvSpPr>
        <p:spPr>
          <a:xfrm>
            <a:off x="0" y="0"/>
            <a:ext cx="22148800" cy="13716000"/>
          </a:xfrm>
          <a:custGeom>
            <a:avLst/>
            <a:gdLst>
              <a:gd name="connsiteX0" fmla="*/ 0 w 22148800"/>
              <a:gd name="connsiteY0" fmla="*/ 0 h 13716000"/>
              <a:gd name="connsiteX1" fmla="*/ 22144918 w 22148800"/>
              <a:gd name="connsiteY1" fmla="*/ 0 h 13716000"/>
              <a:gd name="connsiteX2" fmla="*/ 22148646 w 22148800"/>
              <a:gd name="connsiteY2" fmla="*/ 62065 h 13716000"/>
              <a:gd name="connsiteX3" fmla="*/ 21498616 w 22148800"/>
              <a:gd name="connsiteY3" fmla="*/ 2776316 h 13716000"/>
              <a:gd name="connsiteX4" fmla="*/ 15156809 w 22148800"/>
              <a:gd name="connsiteY4" fmla="*/ 8646174 h 13716000"/>
              <a:gd name="connsiteX5" fmla="*/ 7635133 w 22148800"/>
              <a:gd name="connsiteY5" fmla="*/ 9914535 h 13716000"/>
              <a:gd name="connsiteX6" fmla="*/ 5160655 w 22148800"/>
              <a:gd name="connsiteY6" fmla="*/ 13342635 h 13716000"/>
              <a:gd name="connsiteX7" fmla="*/ 4960635 w 22148800"/>
              <a:gd name="connsiteY7" fmla="*/ 13716000 h 13716000"/>
              <a:gd name="connsiteX8" fmla="*/ 0 w 22148800"/>
              <a:gd name="connsiteY8"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48800" h="13716000">
                <a:moveTo>
                  <a:pt x="0" y="0"/>
                </a:moveTo>
                <a:lnTo>
                  <a:pt x="22144918" y="0"/>
                </a:lnTo>
                <a:lnTo>
                  <a:pt x="22148646" y="62065"/>
                </a:lnTo>
                <a:cubicBezTo>
                  <a:pt x="22156628" y="974343"/>
                  <a:pt x="21853498" y="1948255"/>
                  <a:pt x="21498616" y="2776316"/>
                </a:cubicBezTo>
                <a:cubicBezTo>
                  <a:pt x="20687452" y="4669026"/>
                  <a:pt x="17467388" y="7456471"/>
                  <a:pt x="15156809" y="8646174"/>
                </a:cubicBezTo>
                <a:cubicBezTo>
                  <a:pt x="12846229" y="9835877"/>
                  <a:pt x="9803146" y="8606845"/>
                  <a:pt x="7635133" y="9914535"/>
                </a:cubicBezTo>
                <a:cubicBezTo>
                  <a:pt x="6686627" y="10486649"/>
                  <a:pt x="5907497" y="11941401"/>
                  <a:pt x="5160655" y="13342635"/>
                </a:cubicBezTo>
                <a:lnTo>
                  <a:pt x="4960635" y="13716000"/>
                </a:lnTo>
                <a:lnTo>
                  <a:pt x="0" y="13716000"/>
                </a:lnTo>
                <a:close/>
              </a:path>
            </a:pathLst>
          </a:custGeom>
          <a:solidFill>
            <a:schemeClr val="bg1">
              <a:lumMod val="95000"/>
            </a:schemeClr>
          </a:solidFill>
          <a:ln>
            <a:noFill/>
          </a:ln>
          <a:effectLst/>
        </p:spPr>
        <p:txBody>
          <a:bodyPr wrap="square" anchor="ctr">
            <a:noAutofit/>
          </a:bodyPr>
          <a:lstStyle>
            <a:lvl1pPr marL="0" indent="0" algn="ctr">
              <a:buFontTx/>
              <a:buNone/>
              <a:defRPr sz="2400" b="0" i="0">
                <a:latin typeface="Heebo Light" pitchFamily="2" charset="-79"/>
              </a:defRPr>
            </a:lvl1pPr>
          </a:lstStyle>
          <a:p>
            <a:endParaRPr lang="en-US" dirty="0"/>
          </a:p>
        </p:txBody>
      </p:sp>
    </p:spTree>
    <p:extLst>
      <p:ext uri="{BB962C8B-B14F-4D97-AF65-F5344CB8AC3E}">
        <p14:creationId xmlns:p14="http://schemas.microsoft.com/office/powerpoint/2010/main" val="2771269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018B58-98C3-1D44-BBA0-901D7B5CC986}"/>
              </a:ext>
            </a:extLst>
          </p:cNvPr>
          <p:cNvSpPr/>
          <p:nvPr userDrawn="1"/>
        </p:nvSpPr>
        <p:spPr>
          <a:xfrm>
            <a:off x="22128480" y="548640"/>
            <a:ext cx="2249170" cy="8168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ebo Light" pitchFamily="2" charset="-79"/>
            </a:endParaRPr>
          </a:p>
        </p:txBody>
      </p:sp>
      <p:sp>
        <p:nvSpPr>
          <p:cNvPr id="4" name="Picture Placeholder 3">
            <a:extLst>
              <a:ext uri="{FF2B5EF4-FFF2-40B4-BE49-F238E27FC236}">
                <a16:creationId xmlns:a16="http://schemas.microsoft.com/office/drawing/2014/main" id="{6768E791-6CCC-FE47-9952-BF1198884F37}"/>
              </a:ext>
            </a:extLst>
          </p:cNvPr>
          <p:cNvSpPr>
            <a:spLocks noGrp="1"/>
          </p:cNvSpPr>
          <p:nvPr>
            <p:ph type="pic" sz="quarter" idx="10"/>
          </p:nvPr>
        </p:nvSpPr>
        <p:spPr>
          <a:xfrm>
            <a:off x="12503470" y="0"/>
            <a:ext cx="11874181" cy="13716000"/>
          </a:xfrm>
          <a:custGeom>
            <a:avLst/>
            <a:gdLst>
              <a:gd name="connsiteX0" fmla="*/ 491067 w 11874181"/>
              <a:gd name="connsiteY0" fmla="*/ 0 h 13716000"/>
              <a:gd name="connsiteX1" fmla="*/ 9475131 w 11874181"/>
              <a:gd name="connsiteY1" fmla="*/ 0 h 13716000"/>
              <a:gd name="connsiteX2" fmla="*/ 9615441 w 11874181"/>
              <a:gd name="connsiteY2" fmla="*/ 228633 h 13716000"/>
              <a:gd name="connsiteX3" fmla="*/ 10217325 w 11874181"/>
              <a:gd name="connsiteY3" fmla="*/ 1377449 h 13716000"/>
              <a:gd name="connsiteX4" fmla="*/ 10900897 w 11874181"/>
              <a:gd name="connsiteY4" fmla="*/ 7520508 h 13716000"/>
              <a:gd name="connsiteX5" fmla="*/ 11778075 w 11874181"/>
              <a:gd name="connsiteY5" fmla="*/ 8492650 h 13716000"/>
              <a:gd name="connsiteX6" fmla="*/ 11874181 w 11874181"/>
              <a:gd name="connsiteY6" fmla="*/ 8567280 h 13716000"/>
              <a:gd name="connsiteX7" fmla="*/ 11874181 w 11874181"/>
              <a:gd name="connsiteY7" fmla="*/ 13716000 h 13716000"/>
              <a:gd name="connsiteX8" fmla="*/ 2644748 w 11874181"/>
              <a:gd name="connsiteY8" fmla="*/ 13716000 h 13716000"/>
              <a:gd name="connsiteX9" fmla="*/ 2320115 w 11874181"/>
              <a:gd name="connsiteY9" fmla="*/ 13272267 h 13716000"/>
              <a:gd name="connsiteX10" fmla="*/ 426773 w 11874181"/>
              <a:gd name="connsiteY10" fmla="*/ 9444510 h 13716000"/>
              <a:gd name="connsiteX11" fmla="*/ 466954 w 11874181"/>
              <a:gd name="connsiteY11" fmla="*/ 13989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4181" h="13716000">
                <a:moveTo>
                  <a:pt x="491067" y="0"/>
                </a:moveTo>
                <a:lnTo>
                  <a:pt x="9475131" y="0"/>
                </a:lnTo>
                <a:lnTo>
                  <a:pt x="9615441" y="228633"/>
                </a:lnTo>
                <a:cubicBezTo>
                  <a:pt x="9851859" y="627701"/>
                  <a:pt x="10056587" y="1016788"/>
                  <a:pt x="10217325" y="1377449"/>
                </a:cubicBezTo>
                <a:cubicBezTo>
                  <a:pt x="11074599" y="3300972"/>
                  <a:pt x="9941673" y="5706954"/>
                  <a:pt x="10900897" y="7520508"/>
                </a:cubicBezTo>
                <a:cubicBezTo>
                  <a:pt x="11080751" y="7860550"/>
                  <a:pt x="11393181" y="8182806"/>
                  <a:pt x="11778075" y="8492650"/>
                </a:cubicBezTo>
                <a:lnTo>
                  <a:pt x="11874181" y="8567280"/>
                </a:lnTo>
                <a:lnTo>
                  <a:pt x="11874181" y="13716000"/>
                </a:lnTo>
                <a:lnTo>
                  <a:pt x="2644748" y="13716000"/>
                </a:lnTo>
                <a:lnTo>
                  <a:pt x="2320115" y="13272267"/>
                </a:lnTo>
                <a:cubicBezTo>
                  <a:pt x="1478262" y="12062054"/>
                  <a:pt x="798060" y="10716252"/>
                  <a:pt x="426773" y="9444510"/>
                </a:cubicBezTo>
                <a:cubicBezTo>
                  <a:pt x="-254229" y="7118453"/>
                  <a:pt x="-29006" y="3132936"/>
                  <a:pt x="466954" y="139890"/>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b="0" i="0" dirty="0">
                <a:latin typeface="Heebo Light" pitchFamily="2" charset="-79"/>
                <a:ea typeface="+mn-ea"/>
                <a:cs typeface="Heebo Light" pitchFamily="2" charset="-79"/>
              </a:defRPr>
            </a:lvl1pPr>
          </a:lstStyle>
          <a:p>
            <a:pPr marL="0" lvl="0" indent="0" algn="ctr">
              <a:buNone/>
            </a:pPr>
            <a:endParaRPr lang="en-US" dirty="0"/>
          </a:p>
        </p:txBody>
      </p:sp>
    </p:spTree>
    <p:extLst>
      <p:ext uri="{BB962C8B-B14F-4D97-AF65-F5344CB8AC3E}">
        <p14:creationId xmlns:p14="http://schemas.microsoft.com/office/powerpoint/2010/main" val="1759747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e Proble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DF19DB9-F387-584A-B0AD-EF976BAD088C}"/>
              </a:ext>
            </a:extLst>
          </p:cNvPr>
          <p:cNvSpPr>
            <a:spLocks noGrp="1"/>
          </p:cNvSpPr>
          <p:nvPr>
            <p:ph type="pic" sz="quarter" idx="10"/>
          </p:nvPr>
        </p:nvSpPr>
        <p:spPr>
          <a:xfrm>
            <a:off x="0" y="0"/>
            <a:ext cx="11921809" cy="13716001"/>
          </a:xfrm>
          <a:custGeom>
            <a:avLst/>
            <a:gdLst>
              <a:gd name="connsiteX0" fmla="*/ 0 w 11423496"/>
              <a:gd name="connsiteY0" fmla="*/ 0 h 13142694"/>
              <a:gd name="connsiteX1" fmla="*/ 54353 w 11423496"/>
              <a:gd name="connsiteY1" fmla="*/ 17215 h 13142694"/>
              <a:gd name="connsiteX2" fmla="*/ 5645186 w 11423496"/>
              <a:gd name="connsiteY2" fmla="*/ 3184047 h 13142694"/>
              <a:gd name="connsiteX3" fmla="*/ 11370912 w 11423496"/>
              <a:gd name="connsiteY3" fmla="*/ 12997667 h 13142694"/>
              <a:gd name="connsiteX4" fmla="*/ 11423496 w 11423496"/>
              <a:gd name="connsiteY4" fmla="*/ 13142694 h 13142694"/>
              <a:gd name="connsiteX5" fmla="*/ 0 w 11423496"/>
              <a:gd name="connsiteY5" fmla="*/ 13142694 h 1314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3496" h="13142694">
                <a:moveTo>
                  <a:pt x="0" y="0"/>
                </a:moveTo>
                <a:lnTo>
                  <a:pt x="54353" y="17215"/>
                </a:lnTo>
                <a:cubicBezTo>
                  <a:pt x="2105609" y="695857"/>
                  <a:pt x="4177945" y="1842752"/>
                  <a:pt x="5645186" y="3184047"/>
                </a:cubicBezTo>
                <a:cubicBezTo>
                  <a:pt x="7842882" y="5190054"/>
                  <a:pt x="10157819" y="9725671"/>
                  <a:pt x="11370912" y="12997667"/>
                </a:cubicBezTo>
                <a:lnTo>
                  <a:pt x="11423496" y="13142694"/>
                </a:lnTo>
                <a:lnTo>
                  <a:pt x="0" y="13142694"/>
                </a:ln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b="0" i="0" dirty="0">
                <a:solidFill>
                  <a:schemeClr val="lt1"/>
                </a:solidFill>
                <a:latin typeface="Heebo Light" pitchFamily="2" charset="-79"/>
                <a:ea typeface="+mn-ea"/>
                <a:cs typeface="Heebo Light" pitchFamily="2" charset="-79"/>
              </a:defRPr>
            </a:lvl1pPr>
          </a:lstStyle>
          <a:p>
            <a:pPr marL="0" lvl="0" indent="0" algn="ctr">
              <a:buNone/>
            </a:pPr>
            <a:endParaRPr lang="en-US" dirty="0"/>
          </a:p>
        </p:txBody>
      </p:sp>
    </p:spTree>
    <p:extLst>
      <p:ext uri="{BB962C8B-B14F-4D97-AF65-F5344CB8AC3E}">
        <p14:creationId xmlns:p14="http://schemas.microsoft.com/office/powerpoint/2010/main" val="793066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4F89ED-1871-4F43-A45A-8B0D5D5325AA}"/>
              </a:ext>
            </a:extLst>
          </p:cNvPr>
          <p:cNvSpPr/>
          <p:nvPr userDrawn="1"/>
        </p:nvSpPr>
        <p:spPr>
          <a:xfrm>
            <a:off x="22128480" y="548640"/>
            <a:ext cx="2249170" cy="8168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ebo Light" pitchFamily="2" charset="-79"/>
            </a:endParaRPr>
          </a:p>
        </p:txBody>
      </p:sp>
      <p:sp>
        <p:nvSpPr>
          <p:cNvPr id="7" name="Picture Placeholder 6">
            <a:extLst>
              <a:ext uri="{FF2B5EF4-FFF2-40B4-BE49-F238E27FC236}">
                <a16:creationId xmlns:a16="http://schemas.microsoft.com/office/drawing/2014/main" id="{1F723AAC-099E-6A42-A334-536B33C3577A}"/>
              </a:ext>
            </a:extLst>
          </p:cNvPr>
          <p:cNvSpPr>
            <a:spLocks noGrp="1"/>
          </p:cNvSpPr>
          <p:nvPr>
            <p:ph type="pic" sz="quarter" idx="10"/>
          </p:nvPr>
        </p:nvSpPr>
        <p:spPr>
          <a:xfrm>
            <a:off x="12547263" y="0"/>
            <a:ext cx="11830387" cy="13716000"/>
          </a:xfrm>
          <a:custGeom>
            <a:avLst/>
            <a:gdLst>
              <a:gd name="connsiteX0" fmla="*/ 5321959 w 11830387"/>
              <a:gd name="connsiteY0" fmla="*/ 0 h 13716000"/>
              <a:gd name="connsiteX1" fmla="*/ 10134157 w 11830387"/>
              <a:gd name="connsiteY1" fmla="*/ 0 h 13716000"/>
              <a:gd name="connsiteX2" fmla="*/ 10396559 w 11830387"/>
              <a:gd name="connsiteY2" fmla="*/ 168359 h 13716000"/>
              <a:gd name="connsiteX3" fmla="*/ 11531157 w 11830387"/>
              <a:gd name="connsiteY3" fmla="*/ 966381 h 13716000"/>
              <a:gd name="connsiteX4" fmla="*/ 11830387 w 11830387"/>
              <a:gd name="connsiteY4" fmla="*/ 1194224 h 13716000"/>
              <a:gd name="connsiteX5" fmla="*/ 11830387 w 11830387"/>
              <a:gd name="connsiteY5" fmla="*/ 12598508 h 13716000"/>
              <a:gd name="connsiteX6" fmla="*/ 11324779 w 11830387"/>
              <a:gd name="connsiteY6" fmla="*/ 12858531 h 13716000"/>
              <a:gd name="connsiteX7" fmla="*/ 9710297 w 11830387"/>
              <a:gd name="connsiteY7" fmla="*/ 13633335 h 13716000"/>
              <a:gd name="connsiteX8" fmla="*/ 9526255 w 11830387"/>
              <a:gd name="connsiteY8" fmla="*/ 13716000 h 13716000"/>
              <a:gd name="connsiteX9" fmla="*/ 459933 w 11830387"/>
              <a:gd name="connsiteY9" fmla="*/ 13716000 h 13716000"/>
              <a:gd name="connsiteX10" fmla="*/ 340193 w 11830387"/>
              <a:gd name="connsiteY10" fmla="*/ 13368195 h 13716000"/>
              <a:gd name="connsiteX11" fmla="*/ 27245 w 11830387"/>
              <a:gd name="connsiteY11" fmla="*/ 11832518 h 13716000"/>
              <a:gd name="connsiteX12" fmla="*/ 2521906 w 11830387"/>
              <a:gd name="connsiteY12" fmla="*/ 3780150 h 13716000"/>
              <a:gd name="connsiteX13" fmla="*/ 5174185 w 11830387"/>
              <a:gd name="connsiteY13" fmla="*/ 141147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30387" h="13716000">
                <a:moveTo>
                  <a:pt x="5321959" y="0"/>
                </a:moveTo>
                <a:lnTo>
                  <a:pt x="10134157" y="0"/>
                </a:lnTo>
                <a:lnTo>
                  <a:pt x="10396559" y="168359"/>
                </a:lnTo>
                <a:cubicBezTo>
                  <a:pt x="10761005" y="408017"/>
                  <a:pt x="11142653" y="676204"/>
                  <a:pt x="11531157" y="966381"/>
                </a:cubicBezTo>
                <a:lnTo>
                  <a:pt x="11830387" y="1194224"/>
                </a:lnTo>
                <a:lnTo>
                  <a:pt x="11830387" y="12598508"/>
                </a:lnTo>
                <a:lnTo>
                  <a:pt x="11324779" y="12858531"/>
                </a:lnTo>
                <a:cubicBezTo>
                  <a:pt x="10791681" y="13127768"/>
                  <a:pt x="10249231" y="13387339"/>
                  <a:pt x="9710297" y="13633335"/>
                </a:cubicBezTo>
                <a:lnTo>
                  <a:pt x="9526255" y="13716000"/>
                </a:lnTo>
                <a:lnTo>
                  <a:pt x="459933" y="13716000"/>
                </a:lnTo>
                <a:lnTo>
                  <a:pt x="340193" y="13368195"/>
                </a:lnTo>
                <a:cubicBezTo>
                  <a:pt x="183703" y="12861851"/>
                  <a:pt x="86721" y="12331188"/>
                  <a:pt x="27245" y="11832518"/>
                </a:cubicBezTo>
                <a:cubicBezTo>
                  <a:pt x="-210657" y="9837837"/>
                  <a:pt x="1150145" y="5912272"/>
                  <a:pt x="2521906" y="3780150"/>
                </a:cubicBezTo>
                <a:cubicBezTo>
                  <a:pt x="3250654" y="2647459"/>
                  <a:pt x="4138015" y="1166879"/>
                  <a:pt x="5174185" y="141147"/>
                </a:cubicBezTo>
                <a:close/>
              </a:path>
            </a:pathLst>
          </a:custGeom>
          <a:solidFill>
            <a:schemeClr val="bg1">
              <a:lumMod val="95000"/>
            </a:schemeClr>
          </a:solidFill>
          <a:ln>
            <a:noFill/>
          </a:ln>
          <a:effectLst/>
        </p:spPr>
        <p:txBody>
          <a:bodyPr wrap="square" anchor="ctr">
            <a:noAutofit/>
          </a:bodyPr>
          <a:lstStyle>
            <a:lvl1pPr marL="0" indent="0" algn="ctr">
              <a:buFontTx/>
              <a:buNone/>
              <a:defRPr sz="2400" b="0" i="0">
                <a:latin typeface="Heebo Light" pitchFamily="2" charset="-79"/>
              </a:defRPr>
            </a:lvl1pPr>
          </a:lstStyle>
          <a:p>
            <a:endParaRPr lang="en-US" dirty="0"/>
          </a:p>
        </p:txBody>
      </p:sp>
    </p:spTree>
    <p:extLst>
      <p:ext uri="{BB962C8B-B14F-4D97-AF65-F5344CB8AC3E}">
        <p14:creationId xmlns:p14="http://schemas.microsoft.com/office/powerpoint/2010/main" val="25047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cent Trends">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E71A846-9B6C-2A4B-86D7-034603431559}"/>
              </a:ext>
            </a:extLst>
          </p:cNvPr>
          <p:cNvSpPr>
            <a:spLocks noGrp="1"/>
          </p:cNvSpPr>
          <p:nvPr>
            <p:ph type="pic" sz="quarter" idx="10"/>
          </p:nvPr>
        </p:nvSpPr>
        <p:spPr>
          <a:xfrm>
            <a:off x="1759473" y="3401179"/>
            <a:ext cx="7187967" cy="6634416"/>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None/>
              <a:defRPr lang="en-US" sz="2400" b="0" i="0" dirty="0">
                <a:solidFill>
                  <a:schemeClr val="tx1"/>
                </a:solidFill>
                <a:latin typeface="Heebo Light" pitchFamily="2" charset="-79"/>
                <a:ea typeface="+mn-ea"/>
                <a:cs typeface="Heebo Light" pitchFamily="2" charset="-79"/>
              </a:defRPr>
            </a:lvl1pPr>
          </a:lstStyle>
          <a:p>
            <a:pPr marL="0" lvl="0" algn="ctr"/>
            <a:endParaRPr lang="en-US" dirty="0"/>
          </a:p>
        </p:txBody>
      </p:sp>
      <p:sp>
        <p:nvSpPr>
          <p:cNvPr id="13" name="Picture Placeholder 12">
            <a:extLst>
              <a:ext uri="{FF2B5EF4-FFF2-40B4-BE49-F238E27FC236}">
                <a16:creationId xmlns:a16="http://schemas.microsoft.com/office/drawing/2014/main" id="{C3F2E696-B889-854F-8EE6-DE468F29EF25}"/>
              </a:ext>
            </a:extLst>
          </p:cNvPr>
          <p:cNvSpPr>
            <a:spLocks noGrp="1"/>
          </p:cNvSpPr>
          <p:nvPr>
            <p:ph type="pic" sz="quarter" idx="11"/>
          </p:nvPr>
        </p:nvSpPr>
        <p:spPr>
          <a:xfrm>
            <a:off x="7989333" y="4820894"/>
            <a:ext cx="7187967" cy="6634417"/>
          </a:xfrm>
          <a:custGeom>
            <a:avLst/>
            <a:gdLst>
              <a:gd name="connsiteX0" fmla="*/ 4469338 w 7187967"/>
              <a:gd name="connsiteY0" fmla="*/ 2409 h 6634417"/>
              <a:gd name="connsiteX1" fmla="*/ 5574248 w 7187967"/>
              <a:gd name="connsiteY1" fmla="*/ 507230 h 6634417"/>
              <a:gd name="connsiteX2" fmla="*/ 6909542 w 7187967"/>
              <a:gd name="connsiteY2" fmla="*/ 6013726 h 6634417"/>
              <a:gd name="connsiteX3" fmla="*/ 233075 w 7187967"/>
              <a:gd name="connsiteY3" fmla="*/ 5950141 h 6634417"/>
              <a:gd name="connsiteX4" fmla="*/ 2331393 w 7187967"/>
              <a:gd name="connsiteY4" fmla="*/ 1054064 h 6634417"/>
              <a:gd name="connsiteX5" fmla="*/ 4469338 w 7187967"/>
              <a:gd name="connsiteY5" fmla="*/ 2409 h 663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7">
                <a:moveTo>
                  <a:pt x="4469338" y="2409"/>
                </a:moveTo>
                <a:cubicBezTo>
                  <a:pt x="4892634" y="-22483"/>
                  <a:pt x="5240425" y="145588"/>
                  <a:pt x="5574248" y="507230"/>
                </a:cubicBezTo>
                <a:cubicBezTo>
                  <a:pt x="6337273" y="1333840"/>
                  <a:pt x="7799738" y="5106574"/>
                  <a:pt x="6909542" y="6013726"/>
                </a:cubicBezTo>
                <a:cubicBezTo>
                  <a:pt x="6019346" y="6920878"/>
                  <a:pt x="996100" y="6776751"/>
                  <a:pt x="233075" y="5950141"/>
                </a:cubicBezTo>
                <a:cubicBezTo>
                  <a:pt x="-529950" y="5123531"/>
                  <a:pt x="687560" y="2242809"/>
                  <a:pt x="2331393" y="1054064"/>
                </a:cubicBezTo>
                <a:cubicBezTo>
                  <a:pt x="3256049" y="385396"/>
                  <a:pt x="3925101" y="34413"/>
                  <a:pt x="4469338" y="2409"/>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b="0" i="0" dirty="0">
                <a:solidFill>
                  <a:schemeClr val="tx1"/>
                </a:solidFill>
                <a:latin typeface="Heebo Light" pitchFamily="2" charset="-79"/>
                <a:ea typeface="+mn-ea"/>
                <a:cs typeface="Heebo Light" pitchFamily="2" charset="-79"/>
              </a:defRPr>
            </a:lvl1pPr>
          </a:lstStyle>
          <a:p>
            <a:pPr marL="0" lvl="0" indent="0" algn="ctr">
              <a:buNone/>
            </a:pPr>
            <a:endParaRPr lang="en-US" dirty="0"/>
          </a:p>
        </p:txBody>
      </p:sp>
      <p:sp>
        <p:nvSpPr>
          <p:cNvPr id="14" name="Picture Placeholder 13">
            <a:extLst>
              <a:ext uri="{FF2B5EF4-FFF2-40B4-BE49-F238E27FC236}">
                <a16:creationId xmlns:a16="http://schemas.microsoft.com/office/drawing/2014/main" id="{613E2165-4783-1A40-A052-B4441A29301A}"/>
              </a:ext>
            </a:extLst>
          </p:cNvPr>
          <p:cNvSpPr>
            <a:spLocks noGrp="1"/>
          </p:cNvSpPr>
          <p:nvPr>
            <p:ph type="pic" sz="quarter" idx="12"/>
          </p:nvPr>
        </p:nvSpPr>
        <p:spPr>
          <a:xfrm>
            <a:off x="15430210" y="3401179"/>
            <a:ext cx="7187967" cy="6634416"/>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b="0" i="0" dirty="0">
                <a:solidFill>
                  <a:schemeClr val="tx1"/>
                </a:solidFill>
                <a:latin typeface="Heebo Light" pitchFamily="2" charset="-79"/>
                <a:ea typeface="+mn-ea"/>
                <a:cs typeface="Heebo Light" pitchFamily="2" charset="-79"/>
              </a:defRPr>
            </a:lvl1pPr>
          </a:lstStyle>
          <a:p>
            <a:pPr marL="0" lvl="0" indent="0" algn="ctr">
              <a:buNone/>
            </a:pPr>
            <a:endParaRPr lang="en-US" dirty="0"/>
          </a:p>
        </p:txBody>
      </p:sp>
    </p:spTree>
    <p:extLst>
      <p:ext uri="{BB962C8B-B14F-4D97-AF65-F5344CB8AC3E}">
        <p14:creationId xmlns:p14="http://schemas.microsoft.com/office/powerpoint/2010/main" val="4145494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duc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085EF63-1810-E142-8EBD-74F265874629}"/>
              </a:ext>
            </a:extLst>
          </p:cNvPr>
          <p:cNvSpPr>
            <a:spLocks noGrp="1"/>
          </p:cNvSpPr>
          <p:nvPr>
            <p:ph type="pic" sz="quarter" idx="11"/>
          </p:nvPr>
        </p:nvSpPr>
        <p:spPr>
          <a:xfrm>
            <a:off x="11390243" y="1566233"/>
            <a:ext cx="11466582" cy="10583533"/>
          </a:xfrm>
          <a:custGeom>
            <a:avLst/>
            <a:gdLst>
              <a:gd name="connsiteX0" fmla="*/ 4469338 w 7187967"/>
              <a:gd name="connsiteY0" fmla="*/ 2409 h 6634417"/>
              <a:gd name="connsiteX1" fmla="*/ 5574248 w 7187967"/>
              <a:gd name="connsiteY1" fmla="*/ 507230 h 6634417"/>
              <a:gd name="connsiteX2" fmla="*/ 6909542 w 7187967"/>
              <a:gd name="connsiteY2" fmla="*/ 6013726 h 6634417"/>
              <a:gd name="connsiteX3" fmla="*/ 233075 w 7187967"/>
              <a:gd name="connsiteY3" fmla="*/ 5950141 h 6634417"/>
              <a:gd name="connsiteX4" fmla="*/ 2331393 w 7187967"/>
              <a:gd name="connsiteY4" fmla="*/ 1054064 h 6634417"/>
              <a:gd name="connsiteX5" fmla="*/ 4469338 w 7187967"/>
              <a:gd name="connsiteY5" fmla="*/ 2409 h 663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7">
                <a:moveTo>
                  <a:pt x="4469338" y="2409"/>
                </a:moveTo>
                <a:cubicBezTo>
                  <a:pt x="4892634" y="-22483"/>
                  <a:pt x="5240425" y="145588"/>
                  <a:pt x="5574248" y="507230"/>
                </a:cubicBezTo>
                <a:cubicBezTo>
                  <a:pt x="6337273" y="1333840"/>
                  <a:pt x="7799738" y="5106574"/>
                  <a:pt x="6909542" y="6013726"/>
                </a:cubicBezTo>
                <a:cubicBezTo>
                  <a:pt x="6019346" y="6920878"/>
                  <a:pt x="996100" y="6776751"/>
                  <a:pt x="233075" y="5950141"/>
                </a:cubicBezTo>
                <a:cubicBezTo>
                  <a:pt x="-529950" y="5123531"/>
                  <a:pt x="687560" y="2242809"/>
                  <a:pt x="2331393" y="1054064"/>
                </a:cubicBezTo>
                <a:cubicBezTo>
                  <a:pt x="3256049" y="385396"/>
                  <a:pt x="3925101" y="34413"/>
                  <a:pt x="4469338" y="2409"/>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dirty="0">
                <a:solidFill>
                  <a:schemeClr val="tx1"/>
                </a:solidFill>
                <a:latin typeface="Heebo Light" pitchFamily="2" charset="-79"/>
                <a:cs typeface="Heebo Light" pitchFamily="2" charset="-79"/>
              </a:defRPr>
            </a:lvl1pPr>
          </a:lstStyle>
          <a:p>
            <a:pPr marL="0" lvl="0" indent="0" algn="ctr">
              <a:buNone/>
            </a:pPr>
            <a:endParaRPr lang="en-US" dirty="0"/>
          </a:p>
        </p:txBody>
      </p:sp>
    </p:spTree>
    <p:extLst>
      <p:ext uri="{BB962C8B-B14F-4D97-AF65-F5344CB8AC3E}">
        <p14:creationId xmlns:p14="http://schemas.microsoft.com/office/powerpoint/2010/main" val="2537040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Produc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3BDD6DE-B517-C54A-97A5-C707228D1FD3}"/>
              </a:ext>
            </a:extLst>
          </p:cNvPr>
          <p:cNvSpPr>
            <a:spLocks noGrp="1"/>
          </p:cNvSpPr>
          <p:nvPr>
            <p:ph type="pic" sz="quarter" idx="10"/>
          </p:nvPr>
        </p:nvSpPr>
        <p:spPr>
          <a:xfrm>
            <a:off x="2282824" y="4094960"/>
            <a:ext cx="4332847" cy="3999171"/>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381000" dist="190500" dir="5400000" algn="tl" rotWithShape="0">
              <a:schemeClr val="accent2">
                <a:alpha val="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2400" b="0" i="0" dirty="0">
                <a:solidFill>
                  <a:schemeClr val="tx1"/>
                </a:solidFill>
                <a:latin typeface="Heebo Light" pitchFamily="2" charset="-79"/>
                <a:ea typeface="+mn-ea"/>
                <a:cs typeface="Heebo Light" pitchFamily="2" charset="-79"/>
              </a:defRPr>
            </a:lvl1pPr>
          </a:lstStyle>
          <a:p>
            <a:pPr marL="0" lvl="0" algn="ctr"/>
            <a:endParaRPr lang="en-US" dirty="0"/>
          </a:p>
        </p:txBody>
      </p:sp>
      <p:sp>
        <p:nvSpPr>
          <p:cNvPr id="13" name="Picture Placeholder 12">
            <a:extLst>
              <a:ext uri="{FF2B5EF4-FFF2-40B4-BE49-F238E27FC236}">
                <a16:creationId xmlns:a16="http://schemas.microsoft.com/office/drawing/2014/main" id="{BD7375B7-BFFC-1A45-A824-0BE667A5E84E}"/>
              </a:ext>
            </a:extLst>
          </p:cNvPr>
          <p:cNvSpPr>
            <a:spLocks noGrp="1"/>
          </p:cNvSpPr>
          <p:nvPr>
            <p:ph type="pic" sz="quarter" idx="11"/>
          </p:nvPr>
        </p:nvSpPr>
        <p:spPr>
          <a:xfrm>
            <a:off x="8462500" y="4094960"/>
            <a:ext cx="4332847" cy="3999171"/>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381000" dist="190500" dir="5400000" algn="tl" rotWithShape="0">
              <a:schemeClr val="accent2">
                <a:alpha val="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2400" b="0" i="0" dirty="0">
                <a:solidFill>
                  <a:schemeClr val="tx1"/>
                </a:solidFill>
                <a:latin typeface="Heebo Light" pitchFamily="2" charset="-79"/>
                <a:ea typeface="+mn-ea"/>
                <a:cs typeface="Heebo Light" pitchFamily="2" charset="-79"/>
              </a:defRPr>
            </a:lvl1pPr>
          </a:lstStyle>
          <a:p>
            <a:pPr marL="0" lvl="0" algn="ctr"/>
            <a:endParaRPr lang="en-US" dirty="0"/>
          </a:p>
        </p:txBody>
      </p:sp>
      <p:sp>
        <p:nvSpPr>
          <p:cNvPr id="14" name="Picture Placeholder 13">
            <a:extLst>
              <a:ext uri="{FF2B5EF4-FFF2-40B4-BE49-F238E27FC236}">
                <a16:creationId xmlns:a16="http://schemas.microsoft.com/office/drawing/2014/main" id="{5320EFBB-BDC0-8D4B-B7CE-3660D505CFEE}"/>
              </a:ext>
            </a:extLst>
          </p:cNvPr>
          <p:cNvSpPr>
            <a:spLocks noGrp="1"/>
          </p:cNvSpPr>
          <p:nvPr>
            <p:ph type="pic" sz="quarter" idx="12"/>
          </p:nvPr>
        </p:nvSpPr>
        <p:spPr>
          <a:xfrm>
            <a:off x="14642176" y="4094960"/>
            <a:ext cx="4332847" cy="3999171"/>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381000" dist="190500" dir="5400000" algn="tl" rotWithShape="0">
              <a:schemeClr val="accent2">
                <a:alpha val="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2400" b="0" i="0" dirty="0">
                <a:solidFill>
                  <a:schemeClr val="tx1"/>
                </a:solidFill>
                <a:latin typeface="Heebo Light" pitchFamily="2" charset="-79"/>
                <a:ea typeface="+mn-ea"/>
                <a:cs typeface="Heebo Light" pitchFamily="2" charset="-79"/>
              </a:defRPr>
            </a:lvl1pPr>
          </a:lstStyle>
          <a:p>
            <a:pPr marL="0" lvl="0" algn="ctr"/>
            <a:endParaRPr lang="en-US" dirty="0"/>
          </a:p>
        </p:txBody>
      </p:sp>
      <p:sp>
        <p:nvSpPr>
          <p:cNvPr id="16" name="Picture Placeholder 15">
            <a:extLst>
              <a:ext uri="{FF2B5EF4-FFF2-40B4-BE49-F238E27FC236}">
                <a16:creationId xmlns:a16="http://schemas.microsoft.com/office/drawing/2014/main" id="{FB8A1EA7-5253-4449-B6D1-7FD6EF306928}"/>
              </a:ext>
            </a:extLst>
          </p:cNvPr>
          <p:cNvSpPr>
            <a:spLocks noGrp="1"/>
          </p:cNvSpPr>
          <p:nvPr>
            <p:ph type="pic" sz="quarter" idx="14"/>
          </p:nvPr>
        </p:nvSpPr>
        <p:spPr>
          <a:xfrm>
            <a:off x="5372662" y="8717760"/>
            <a:ext cx="4332847" cy="3999171"/>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381000" dist="190500" dir="5400000" algn="tl" rotWithShape="0">
              <a:schemeClr val="accent2">
                <a:alpha val="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2400" b="0" i="0" dirty="0">
                <a:solidFill>
                  <a:schemeClr val="tx1"/>
                </a:solidFill>
                <a:latin typeface="Heebo Light" pitchFamily="2" charset="-79"/>
                <a:ea typeface="+mn-ea"/>
                <a:cs typeface="Heebo Light" pitchFamily="2" charset="-79"/>
              </a:defRPr>
            </a:lvl1pPr>
          </a:lstStyle>
          <a:p>
            <a:pPr marL="0" lvl="0" algn="ctr"/>
            <a:endParaRPr lang="en-US" dirty="0"/>
          </a:p>
        </p:txBody>
      </p:sp>
      <p:sp>
        <p:nvSpPr>
          <p:cNvPr id="17" name="Picture Placeholder 16">
            <a:extLst>
              <a:ext uri="{FF2B5EF4-FFF2-40B4-BE49-F238E27FC236}">
                <a16:creationId xmlns:a16="http://schemas.microsoft.com/office/drawing/2014/main" id="{0BC7DE2A-2D49-034D-8776-20CCD69FD77F}"/>
              </a:ext>
            </a:extLst>
          </p:cNvPr>
          <p:cNvSpPr>
            <a:spLocks noGrp="1"/>
          </p:cNvSpPr>
          <p:nvPr>
            <p:ph type="pic" sz="quarter" idx="15"/>
          </p:nvPr>
        </p:nvSpPr>
        <p:spPr>
          <a:xfrm>
            <a:off x="11552338" y="8717760"/>
            <a:ext cx="4332847" cy="3999171"/>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381000" dist="190500" dir="5400000" algn="tl" rotWithShape="0">
              <a:schemeClr val="accent2">
                <a:alpha val="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2400" b="0" i="0" dirty="0">
                <a:solidFill>
                  <a:schemeClr val="tx1"/>
                </a:solidFill>
                <a:latin typeface="Heebo Light" pitchFamily="2" charset="-79"/>
                <a:ea typeface="+mn-ea"/>
                <a:cs typeface="Heebo Light" pitchFamily="2" charset="-79"/>
              </a:defRPr>
            </a:lvl1pPr>
          </a:lstStyle>
          <a:p>
            <a:pPr marL="0" lvl="0" algn="ctr"/>
            <a:endParaRPr lang="en-US" dirty="0"/>
          </a:p>
        </p:txBody>
      </p:sp>
      <p:sp>
        <p:nvSpPr>
          <p:cNvPr id="18" name="Picture Placeholder 17">
            <a:extLst>
              <a:ext uri="{FF2B5EF4-FFF2-40B4-BE49-F238E27FC236}">
                <a16:creationId xmlns:a16="http://schemas.microsoft.com/office/drawing/2014/main" id="{04597BED-1008-6741-BF6C-B6603C1665C9}"/>
              </a:ext>
            </a:extLst>
          </p:cNvPr>
          <p:cNvSpPr>
            <a:spLocks noGrp="1"/>
          </p:cNvSpPr>
          <p:nvPr>
            <p:ph type="pic" sz="quarter" idx="16"/>
          </p:nvPr>
        </p:nvSpPr>
        <p:spPr>
          <a:xfrm>
            <a:off x="17732016" y="8717760"/>
            <a:ext cx="4332847" cy="3999171"/>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381000" dist="190500" dir="5400000" algn="tl" rotWithShape="0">
              <a:schemeClr val="accent2">
                <a:alpha val="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2400" b="0" i="0" dirty="0">
                <a:solidFill>
                  <a:schemeClr val="tx1"/>
                </a:solidFill>
                <a:latin typeface="Heebo Light" pitchFamily="2" charset="-79"/>
                <a:ea typeface="+mn-ea"/>
                <a:cs typeface="Heebo Light" pitchFamily="2" charset="-79"/>
              </a:defRPr>
            </a:lvl1pPr>
          </a:lstStyle>
          <a:p>
            <a:pPr marL="0" lvl="0" algn="ctr"/>
            <a:endParaRPr lang="en-US" dirty="0"/>
          </a:p>
        </p:txBody>
      </p:sp>
    </p:spTree>
    <p:extLst>
      <p:ext uri="{BB962C8B-B14F-4D97-AF65-F5344CB8AC3E}">
        <p14:creationId xmlns:p14="http://schemas.microsoft.com/office/powerpoint/2010/main" val="2277971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imonials">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C9212194-2A5B-F94A-A46E-F60A7F561F9D}"/>
              </a:ext>
            </a:extLst>
          </p:cNvPr>
          <p:cNvSpPr>
            <a:spLocks noGrp="1"/>
          </p:cNvSpPr>
          <p:nvPr>
            <p:ph type="pic" sz="quarter" idx="10"/>
          </p:nvPr>
        </p:nvSpPr>
        <p:spPr>
          <a:xfrm>
            <a:off x="4485297" y="3836542"/>
            <a:ext cx="1812098" cy="1672547"/>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dirty="0">
                <a:solidFill>
                  <a:schemeClr val="tx1"/>
                </a:solidFill>
                <a:latin typeface="Heebo Light" pitchFamily="2" charset="-79"/>
                <a:cs typeface="Heebo Light" pitchFamily="2" charset="-79"/>
              </a:defRPr>
            </a:lvl1pPr>
          </a:lstStyle>
          <a:p>
            <a:pPr marL="0" lvl="0" indent="0" algn="ctr">
              <a:buNone/>
            </a:pPr>
            <a:endParaRPr lang="en-US" dirty="0"/>
          </a:p>
        </p:txBody>
      </p:sp>
      <p:sp>
        <p:nvSpPr>
          <p:cNvPr id="9" name="Picture Placeholder 12">
            <a:extLst>
              <a:ext uri="{FF2B5EF4-FFF2-40B4-BE49-F238E27FC236}">
                <a16:creationId xmlns:a16="http://schemas.microsoft.com/office/drawing/2014/main" id="{ACCE30A4-C48E-174B-88FF-0FBDA34DC053}"/>
              </a:ext>
            </a:extLst>
          </p:cNvPr>
          <p:cNvSpPr>
            <a:spLocks noGrp="1"/>
          </p:cNvSpPr>
          <p:nvPr>
            <p:ph type="pic" sz="quarter" idx="13"/>
          </p:nvPr>
        </p:nvSpPr>
        <p:spPr>
          <a:xfrm>
            <a:off x="11278295" y="7224729"/>
            <a:ext cx="1812099" cy="1672548"/>
          </a:xfrm>
          <a:custGeom>
            <a:avLst/>
            <a:gdLst>
              <a:gd name="connsiteX0" fmla="*/ 4469338 w 7187967"/>
              <a:gd name="connsiteY0" fmla="*/ 2409 h 6634417"/>
              <a:gd name="connsiteX1" fmla="*/ 5574248 w 7187967"/>
              <a:gd name="connsiteY1" fmla="*/ 507230 h 6634417"/>
              <a:gd name="connsiteX2" fmla="*/ 6909542 w 7187967"/>
              <a:gd name="connsiteY2" fmla="*/ 6013726 h 6634417"/>
              <a:gd name="connsiteX3" fmla="*/ 233075 w 7187967"/>
              <a:gd name="connsiteY3" fmla="*/ 5950141 h 6634417"/>
              <a:gd name="connsiteX4" fmla="*/ 2331393 w 7187967"/>
              <a:gd name="connsiteY4" fmla="*/ 1054064 h 6634417"/>
              <a:gd name="connsiteX5" fmla="*/ 4469338 w 7187967"/>
              <a:gd name="connsiteY5" fmla="*/ 2409 h 663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7">
                <a:moveTo>
                  <a:pt x="4469338" y="2409"/>
                </a:moveTo>
                <a:cubicBezTo>
                  <a:pt x="4892634" y="-22483"/>
                  <a:pt x="5240425" y="145588"/>
                  <a:pt x="5574248" y="507230"/>
                </a:cubicBezTo>
                <a:cubicBezTo>
                  <a:pt x="6337273" y="1333840"/>
                  <a:pt x="7799738" y="5106574"/>
                  <a:pt x="6909542" y="6013726"/>
                </a:cubicBezTo>
                <a:cubicBezTo>
                  <a:pt x="6019346" y="6920878"/>
                  <a:pt x="996100" y="6776751"/>
                  <a:pt x="233075" y="5950141"/>
                </a:cubicBezTo>
                <a:cubicBezTo>
                  <a:pt x="-529950" y="5123531"/>
                  <a:pt x="687560" y="2242809"/>
                  <a:pt x="2331393" y="1054064"/>
                </a:cubicBezTo>
                <a:cubicBezTo>
                  <a:pt x="3256049" y="385396"/>
                  <a:pt x="3925101" y="34413"/>
                  <a:pt x="4469338" y="2409"/>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b="0" i="0" dirty="0">
                <a:solidFill>
                  <a:schemeClr val="tx1"/>
                </a:solidFill>
                <a:latin typeface="Heebo Light" pitchFamily="2" charset="-79"/>
                <a:ea typeface="+mn-ea"/>
                <a:cs typeface="Heebo Light" pitchFamily="2" charset="-79"/>
              </a:defRPr>
            </a:lvl1pPr>
          </a:lstStyle>
          <a:p>
            <a:pPr marL="0" lvl="0" indent="0" algn="ctr">
              <a:buNone/>
            </a:pPr>
            <a:endParaRPr lang="en-US" dirty="0"/>
          </a:p>
        </p:txBody>
      </p:sp>
      <p:sp>
        <p:nvSpPr>
          <p:cNvPr id="18" name="Picture Placeholder 9">
            <a:extLst>
              <a:ext uri="{FF2B5EF4-FFF2-40B4-BE49-F238E27FC236}">
                <a16:creationId xmlns:a16="http://schemas.microsoft.com/office/drawing/2014/main" id="{2572C0FE-1FC3-9E4B-A161-1F207587921D}"/>
              </a:ext>
            </a:extLst>
          </p:cNvPr>
          <p:cNvSpPr>
            <a:spLocks noGrp="1"/>
          </p:cNvSpPr>
          <p:nvPr>
            <p:ph type="pic" sz="quarter" idx="12"/>
          </p:nvPr>
        </p:nvSpPr>
        <p:spPr>
          <a:xfrm>
            <a:off x="18071306" y="3836542"/>
            <a:ext cx="1812098" cy="1672547"/>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dirty="0">
                <a:solidFill>
                  <a:schemeClr val="tx1"/>
                </a:solidFill>
                <a:latin typeface="Heebo Light" pitchFamily="2" charset="-79"/>
                <a:cs typeface="Heebo Light" pitchFamily="2" charset="-79"/>
              </a:defRPr>
            </a:lvl1pPr>
          </a:lstStyle>
          <a:p>
            <a:pPr marL="0" lvl="0" indent="0" algn="ctr">
              <a:buNone/>
            </a:pPr>
            <a:endParaRPr lang="en-US" dirty="0"/>
          </a:p>
        </p:txBody>
      </p:sp>
    </p:spTree>
    <p:extLst>
      <p:ext uri="{BB962C8B-B14F-4D97-AF65-F5344CB8AC3E}">
        <p14:creationId xmlns:p14="http://schemas.microsoft.com/office/powerpoint/2010/main" val="4287409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843110A2-299A-A34C-99C9-FA242B146904}"/>
              </a:ext>
            </a:extLst>
          </p:cNvPr>
          <p:cNvSpPr txBox="1"/>
          <p:nvPr userDrawn="1"/>
        </p:nvSpPr>
        <p:spPr>
          <a:xfrm>
            <a:off x="22553857" y="762000"/>
            <a:ext cx="302968" cy="307777"/>
          </a:xfrm>
          <a:prstGeom prst="rect">
            <a:avLst/>
          </a:prstGeom>
          <a:noFill/>
        </p:spPr>
        <p:txBody>
          <a:bodyPr wrap="none" lIns="0" tIns="0" rIns="0" bIns="0" rtlCol="0" anchor="t">
            <a:spAutoFit/>
          </a:bodyPr>
          <a:lstStyle/>
          <a:p>
            <a:pPr algn="r"/>
            <a:fld id="{83943F8E-0921-7343-8D5E-FCF3B44C30FC}" type="slidenum">
              <a:rPr lang="en-US" sz="2000" b="0" i="0" spc="0" smtClean="0">
                <a:solidFill>
                  <a:schemeClr val="tx1"/>
                </a:solidFill>
                <a:latin typeface="Heebo Light" pitchFamily="2" charset="-79"/>
                <a:cs typeface="Heebo Light" pitchFamily="2" charset="-79"/>
              </a:rPr>
              <a:pPr algn="r"/>
              <a:t>‹#›</a:t>
            </a:fld>
            <a:endParaRPr lang="en-US" sz="2800" b="0" i="0" spc="0" dirty="0">
              <a:solidFill>
                <a:schemeClr val="tx1"/>
              </a:solidFill>
              <a:latin typeface="Heebo Light" pitchFamily="2" charset="-79"/>
              <a:cs typeface="Heebo Light" pitchFamily="2" charset="-79"/>
            </a:endParaRPr>
          </a:p>
        </p:txBody>
      </p:sp>
      <p:cxnSp>
        <p:nvCxnSpPr>
          <p:cNvPr id="7" name="Straight Connector 6">
            <a:extLst>
              <a:ext uri="{FF2B5EF4-FFF2-40B4-BE49-F238E27FC236}">
                <a16:creationId xmlns:a16="http://schemas.microsoft.com/office/drawing/2014/main" id="{D5742566-98FD-754C-AA6B-B6E55BAA4B77}"/>
              </a:ext>
            </a:extLst>
          </p:cNvPr>
          <p:cNvCxnSpPr>
            <a:cxnSpLocks/>
          </p:cNvCxnSpPr>
          <p:nvPr userDrawn="1"/>
        </p:nvCxnSpPr>
        <p:spPr>
          <a:xfrm>
            <a:off x="22495825" y="1147267"/>
            <a:ext cx="1881825" cy="0"/>
          </a:xfrm>
          <a:prstGeom prst="line">
            <a:avLst/>
          </a:prstGeom>
          <a:ln w="31750" cap="flat">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4018" r:id="rId1"/>
    <p:sldLayoutId id="2147484021" r:id="rId2"/>
    <p:sldLayoutId id="2147484019" r:id="rId3"/>
    <p:sldLayoutId id="2147484022" r:id="rId4"/>
    <p:sldLayoutId id="2147484023" r:id="rId5"/>
    <p:sldLayoutId id="2147484024" r:id="rId6"/>
    <p:sldLayoutId id="2147484025" r:id="rId7"/>
    <p:sldLayoutId id="2147484026" r:id="rId8"/>
    <p:sldLayoutId id="2147484030" r:id="rId9"/>
    <p:sldLayoutId id="2147484031" r:id="rId10"/>
    <p:sldLayoutId id="2147484032" r:id="rId11"/>
    <p:sldLayoutId id="2147484027" r:id="rId12"/>
    <p:sldLayoutId id="2147484028" r:id="rId13"/>
    <p:sldLayoutId id="2147484029" r:id="rId14"/>
  </p:sldLayoutIdLst>
  <p:hf hdr="0" ftr="0" dt="0"/>
  <p:txStyles>
    <p:titleStyle>
      <a:lvl1pPr algn="ctr" defTabSz="1828434" rtl="0" eaLnBrk="1" latinLnBrk="0" hangingPunct="1">
        <a:lnSpc>
          <a:spcPct val="90000"/>
        </a:lnSpc>
        <a:spcBef>
          <a:spcPct val="0"/>
        </a:spcBef>
        <a:buNone/>
        <a:defRPr lang="en-US" sz="8800" b="0" i="0" kern="1200">
          <a:solidFill>
            <a:schemeClr val="tx2"/>
          </a:solidFill>
          <a:latin typeface="Heebo Medium" pitchFamily="2" charset="-79"/>
          <a:ea typeface="Arimo" panose="020B0604020202020204" pitchFamily="34" charset="0"/>
          <a:cs typeface="Arimo" panose="020B0604020202020204" pitchFamily="34" charset="0"/>
        </a:defRPr>
      </a:lvl1pPr>
    </p:titleStyle>
    <p:bodyStyle>
      <a:lvl1pPr marL="457109" indent="-457109" algn="l" defTabSz="1828434" rtl="0" eaLnBrk="1" latinLnBrk="0" hangingPunct="1">
        <a:lnSpc>
          <a:spcPts val="4200"/>
        </a:lnSpc>
        <a:spcBef>
          <a:spcPts val="2000"/>
        </a:spcBef>
        <a:buFont typeface="Arial" panose="020B0604020202020204" pitchFamily="34" charset="0"/>
        <a:buChar char="•"/>
        <a:defRPr lang="en-US" sz="4000" b="0" i="0" kern="1200" dirty="0" smtClean="0">
          <a:solidFill>
            <a:schemeClr val="tx1"/>
          </a:solidFill>
          <a:effectLst/>
          <a:latin typeface="Heebo Light" pitchFamily="2" charset="-79"/>
          <a:ea typeface="Open Sans Light" panose="020B0306030504020204" pitchFamily="34" charset="0"/>
          <a:cs typeface="Open Sans" charset="0"/>
        </a:defRPr>
      </a:lvl1pPr>
      <a:lvl2pPr marL="1371326" indent="-457109" algn="l" defTabSz="1828434" rtl="0" eaLnBrk="1" latinLnBrk="0" hangingPunct="1">
        <a:lnSpc>
          <a:spcPts val="4200"/>
        </a:lnSpc>
        <a:spcBef>
          <a:spcPts val="1000"/>
        </a:spcBef>
        <a:buFont typeface="Arial" panose="020B0604020202020204" pitchFamily="34" charset="0"/>
        <a:buChar char="•"/>
        <a:defRPr lang="en-US" sz="3200" b="0" i="0" kern="1200" dirty="0" smtClean="0">
          <a:solidFill>
            <a:schemeClr val="tx1"/>
          </a:solidFill>
          <a:effectLst/>
          <a:latin typeface="Heebo Light" pitchFamily="2" charset="-79"/>
          <a:ea typeface="Open Sans Light" panose="020B0306030504020204" pitchFamily="34" charset="0"/>
          <a:cs typeface="Open Sans" charset="0"/>
        </a:defRPr>
      </a:lvl2pPr>
      <a:lvl3pPr marL="2285543" indent="-457109" algn="l" defTabSz="1828434" rtl="0" eaLnBrk="1" latinLnBrk="0" hangingPunct="1">
        <a:lnSpc>
          <a:spcPts val="4200"/>
        </a:lnSpc>
        <a:spcBef>
          <a:spcPts val="1000"/>
        </a:spcBef>
        <a:buFont typeface="Arial" panose="020B0604020202020204" pitchFamily="34" charset="0"/>
        <a:buChar char="•"/>
        <a:defRPr lang="en-US" sz="2800" b="0" i="0" kern="1200" dirty="0" smtClean="0">
          <a:solidFill>
            <a:schemeClr val="tx1"/>
          </a:solidFill>
          <a:effectLst/>
          <a:latin typeface="Heebo Light" pitchFamily="2" charset="-79"/>
          <a:ea typeface="Open Sans Light" panose="020B0306030504020204" pitchFamily="34" charset="0"/>
          <a:cs typeface="Open Sans" charset="0"/>
        </a:defRPr>
      </a:lvl3pPr>
      <a:lvl4pPr marL="3199760" indent="-457109" algn="l" defTabSz="1828434" rtl="0" eaLnBrk="1" latinLnBrk="0" hangingPunct="1">
        <a:lnSpc>
          <a:spcPts val="4200"/>
        </a:lnSpc>
        <a:spcBef>
          <a:spcPts val="1000"/>
        </a:spcBef>
        <a:buFont typeface="Arial" panose="020B0604020202020204" pitchFamily="34" charset="0"/>
        <a:buChar char="•"/>
        <a:defRPr lang="en-US" sz="2400" b="0" i="0" kern="1200" dirty="0" smtClean="0">
          <a:solidFill>
            <a:schemeClr val="tx1"/>
          </a:solidFill>
          <a:effectLst/>
          <a:latin typeface="Heebo Light" pitchFamily="2" charset="-79"/>
          <a:ea typeface="Open Sans Light" panose="020B0306030504020204" pitchFamily="34" charset="0"/>
          <a:cs typeface="Open Sans" charset="0"/>
        </a:defRPr>
      </a:lvl4pPr>
      <a:lvl5pPr marL="4113977" indent="-457109" algn="l" defTabSz="1828434" rtl="0" eaLnBrk="1" latinLnBrk="0" hangingPunct="1">
        <a:lnSpc>
          <a:spcPts val="4200"/>
        </a:lnSpc>
        <a:spcBef>
          <a:spcPts val="1000"/>
        </a:spcBef>
        <a:buFont typeface="Arial" panose="020B0604020202020204" pitchFamily="34" charset="0"/>
        <a:buChar char="•"/>
        <a:defRPr lang="en-US" sz="2400" b="0" i="0" kern="1200" dirty="0">
          <a:solidFill>
            <a:schemeClr val="tx1"/>
          </a:solidFill>
          <a:effectLst/>
          <a:latin typeface="Heebo Light" pitchFamily="2" charset="-79"/>
          <a:ea typeface="Open Sans Light" panose="020B0306030504020204" pitchFamily="34" charset="0"/>
          <a:cs typeface="Open Sans"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27.pn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hyperlink" Target="https://www.fois.indianrail.gov.in/" TargetMode="External"/><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www.iffco.in/en/corporate"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hyperlink" Target="https://loram.com/wp-content/uploads/wagon-cleaning-vale-oliveira.pdf" TargetMode="External"/><Relationship Id="rId3" Type="http://schemas.openxmlformats.org/officeDocument/2006/relationships/hyperlink" Target="https://www.fois.indianrail.gov.in/FOISWebPortal/index.jsp" TargetMode="External"/><Relationship Id="rId7" Type="http://schemas.openxmlformats.org/officeDocument/2006/relationships/hyperlink" Target="https://www.sap.com/india/products/erp/what-is-erp.html" TargetMode="External"/><Relationship Id="rId2" Type="http://schemas.openxmlformats.org/officeDocument/2006/relationships/hyperlink" Target="https://www.iffco.in/en/corporate" TargetMode="External"/><Relationship Id="rId1" Type="http://schemas.openxmlformats.org/officeDocument/2006/relationships/slideLayout" Target="../slideLayouts/slideLayout4.xml"/><Relationship Id="rId6" Type="http://schemas.openxmlformats.org/officeDocument/2006/relationships/hyperlink" Target="https://rdso.indianrailways.gov.in/uploads/files/know%20indian%20railways%20wagon.pdf" TargetMode="External"/><Relationship Id="rId5" Type="http://schemas.openxmlformats.org/officeDocument/2006/relationships/hyperlink" Target="https://en.wikipedia.org/wiki/Cooperative#:~:text=A%20cooperative%20(also%20known%20as,and%20democratically%2Dcontrolled%20enterprise%22." TargetMode="External"/><Relationship Id="rId10" Type="http://schemas.openxmlformats.org/officeDocument/2006/relationships/image" Target="../media/image37.png"/><Relationship Id="rId4" Type="http://schemas.openxmlformats.org/officeDocument/2006/relationships/hyperlink" Target="https://www.truckindia.co.in/m&amp;hcv-gvw-gcw-payload-unladen-weight-commercial-vehicle-category-english.html" TargetMode="External"/><Relationship Id="rId9" Type="http://schemas.openxmlformats.org/officeDocument/2006/relationships/hyperlink" Target="file:///E:\SIOM%20SIP\SIP%20Final%20Report.pdf"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9.svg"/><Relationship Id="rId2" Type="http://schemas.microsoft.com/office/2014/relationships/chartEx" Target="../charts/chartEx1.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1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jpe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A6D9DD78-22D3-6843-A7AE-98460A7E85C3}"/>
              </a:ext>
            </a:extLst>
          </p:cNvPr>
          <p:cNvSpPr txBox="1">
            <a:spLocks/>
          </p:cNvSpPr>
          <p:nvPr/>
        </p:nvSpPr>
        <p:spPr>
          <a:xfrm>
            <a:off x="0" y="0"/>
            <a:ext cx="22148800" cy="13716000"/>
          </a:xfrm>
          <a:custGeom>
            <a:avLst/>
            <a:gdLst>
              <a:gd name="connsiteX0" fmla="*/ 0 w 22148800"/>
              <a:gd name="connsiteY0" fmla="*/ 0 h 13716000"/>
              <a:gd name="connsiteX1" fmla="*/ 22144918 w 22148800"/>
              <a:gd name="connsiteY1" fmla="*/ 0 h 13716000"/>
              <a:gd name="connsiteX2" fmla="*/ 22148646 w 22148800"/>
              <a:gd name="connsiteY2" fmla="*/ 62065 h 13716000"/>
              <a:gd name="connsiteX3" fmla="*/ 21498616 w 22148800"/>
              <a:gd name="connsiteY3" fmla="*/ 2776316 h 13716000"/>
              <a:gd name="connsiteX4" fmla="*/ 15156809 w 22148800"/>
              <a:gd name="connsiteY4" fmla="*/ 8646174 h 13716000"/>
              <a:gd name="connsiteX5" fmla="*/ 7635133 w 22148800"/>
              <a:gd name="connsiteY5" fmla="*/ 9914535 h 13716000"/>
              <a:gd name="connsiteX6" fmla="*/ 5160655 w 22148800"/>
              <a:gd name="connsiteY6" fmla="*/ 13342635 h 13716000"/>
              <a:gd name="connsiteX7" fmla="*/ 4960635 w 22148800"/>
              <a:gd name="connsiteY7" fmla="*/ 13716000 h 13716000"/>
              <a:gd name="connsiteX8" fmla="*/ 0 w 22148800"/>
              <a:gd name="connsiteY8"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48800" h="13716000">
                <a:moveTo>
                  <a:pt x="0" y="0"/>
                </a:moveTo>
                <a:lnTo>
                  <a:pt x="22144918" y="0"/>
                </a:lnTo>
                <a:lnTo>
                  <a:pt x="22148646" y="62065"/>
                </a:lnTo>
                <a:cubicBezTo>
                  <a:pt x="22156628" y="974343"/>
                  <a:pt x="21853498" y="1948255"/>
                  <a:pt x="21498616" y="2776316"/>
                </a:cubicBezTo>
                <a:cubicBezTo>
                  <a:pt x="20687452" y="4669026"/>
                  <a:pt x="17467388" y="7456471"/>
                  <a:pt x="15156809" y="8646174"/>
                </a:cubicBezTo>
                <a:cubicBezTo>
                  <a:pt x="12846229" y="9835877"/>
                  <a:pt x="9803146" y="8606845"/>
                  <a:pt x="7635133" y="9914535"/>
                </a:cubicBezTo>
                <a:cubicBezTo>
                  <a:pt x="6686627" y="10486649"/>
                  <a:pt x="5907497" y="11941401"/>
                  <a:pt x="5160655" y="13342635"/>
                </a:cubicBezTo>
                <a:lnTo>
                  <a:pt x="4960635" y="13716000"/>
                </a:lnTo>
                <a:lnTo>
                  <a:pt x="0" y="13716000"/>
                </a:lnTo>
                <a:close/>
              </a:path>
            </a:pathLst>
          </a:custGeom>
          <a:solidFill>
            <a:schemeClr val="bg1">
              <a:lumMod val="95000"/>
            </a:schemeClr>
          </a:solidFill>
          <a:ln>
            <a:noFill/>
          </a:ln>
          <a:effectLst/>
        </p:spPr>
        <p:txBody>
          <a:bodyPr/>
          <a:lstStyle/>
          <a:p>
            <a:endParaRPr lang="en-IN"/>
          </a:p>
        </p:txBody>
      </p:sp>
      <p:pic>
        <p:nvPicPr>
          <p:cNvPr id="6" name="Picture Placeholder 5">
            <a:extLst>
              <a:ext uri="{FF2B5EF4-FFF2-40B4-BE49-F238E27FC236}">
                <a16:creationId xmlns:a16="http://schemas.microsoft.com/office/drawing/2014/main" id="{466B45A4-D53B-AD45-9726-190E27FEF86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p:pic>
      <p:sp>
        <p:nvSpPr>
          <p:cNvPr id="8" name="Picture Placeholder 2">
            <a:extLst>
              <a:ext uri="{FF2B5EF4-FFF2-40B4-BE49-F238E27FC236}">
                <a16:creationId xmlns:a16="http://schemas.microsoft.com/office/drawing/2014/main" id="{9B406E0E-44C0-A643-8F55-EC74B6A40495}"/>
              </a:ext>
            </a:extLst>
          </p:cNvPr>
          <p:cNvSpPr txBox="1">
            <a:spLocks/>
          </p:cNvSpPr>
          <p:nvPr/>
        </p:nvSpPr>
        <p:spPr>
          <a:xfrm>
            <a:off x="0" y="0"/>
            <a:ext cx="22148800" cy="13716000"/>
          </a:xfrm>
          <a:custGeom>
            <a:avLst/>
            <a:gdLst>
              <a:gd name="connsiteX0" fmla="*/ 0 w 22148800"/>
              <a:gd name="connsiteY0" fmla="*/ 0 h 13716000"/>
              <a:gd name="connsiteX1" fmla="*/ 22144918 w 22148800"/>
              <a:gd name="connsiteY1" fmla="*/ 0 h 13716000"/>
              <a:gd name="connsiteX2" fmla="*/ 22148646 w 22148800"/>
              <a:gd name="connsiteY2" fmla="*/ 62065 h 13716000"/>
              <a:gd name="connsiteX3" fmla="*/ 21498616 w 22148800"/>
              <a:gd name="connsiteY3" fmla="*/ 2776316 h 13716000"/>
              <a:gd name="connsiteX4" fmla="*/ 15156809 w 22148800"/>
              <a:gd name="connsiteY4" fmla="*/ 8646174 h 13716000"/>
              <a:gd name="connsiteX5" fmla="*/ 7635133 w 22148800"/>
              <a:gd name="connsiteY5" fmla="*/ 9914535 h 13716000"/>
              <a:gd name="connsiteX6" fmla="*/ 5160655 w 22148800"/>
              <a:gd name="connsiteY6" fmla="*/ 13342635 h 13716000"/>
              <a:gd name="connsiteX7" fmla="*/ 4960635 w 22148800"/>
              <a:gd name="connsiteY7" fmla="*/ 13716000 h 13716000"/>
              <a:gd name="connsiteX8" fmla="*/ 0 w 22148800"/>
              <a:gd name="connsiteY8"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48800" h="13716000">
                <a:moveTo>
                  <a:pt x="0" y="0"/>
                </a:moveTo>
                <a:lnTo>
                  <a:pt x="22144918" y="0"/>
                </a:lnTo>
                <a:lnTo>
                  <a:pt x="22148646" y="62065"/>
                </a:lnTo>
                <a:cubicBezTo>
                  <a:pt x="22156628" y="974343"/>
                  <a:pt x="21853498" y="1948255"/>
                  <a:pt x="21498616" y="2776316"/>
                </a:cubicBezTo>
                <a:cubicBezTo>
                  <a:pt x="20687452" y="4669026"/>
                  <a:pt x="17467388" y="7456471"/>
                  <a:pt x="15156809" y="8646174"/>
                </a:cubicBezTo>
                <a:cubicBezTo>
                  <a:pt x="12846229" y="9835877"/>
                  <a:pt x="9803146" y="8606845"/>
                  <a:pt x="7635133" y="9914535"/>
                </a:cubicBezTo>
                <a:cubicBezTo>
                  <a:pt x="6686627" y="10486649"/>
                  <a:pt x="5907497" y="11941401"/>
                  <a:pt x="5160655" y="13342635"/>
                </a:cubicBezTo>
                <a:lnTo>
                  <a:pt x="4960635" y="13716000"/>
                </a:lnTo>
                <a:lnTo>
                  <a:pt x="0" y="13716000"/>
                </a:lnTo>
                <a:close/>
              </a:path>
            </a:pathLst>
          </a:custGeom>
          <a:blipFill dpi="0" rotWithShape="1">
            <a:blip r:embed="rId3"/>
            <a:srcRect/>
            <a:stretch>
              <a:fillRect/>
            </a:stretch>
          </a:blipFill>
          <a:ln>
            <a:noFill/>
          </a:ln>
          <a:effectLst>
            <a:outerShdw blurRad="571500" dist="381000" dir="5400000" sx="101000" sy="101000" algn="tl"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en-IN" dirty="0"/>
          </a:p>
        </p:txBody>
      </p:sp>
      <p:sp>
        <p:nvSpPr>
          <p:cNvPr id="7" name="Rounded Rectangle 6">
            <a:extLst>
              <a:ext uri="{FF2B5EF4-FFF2-40B4-BE49-F238E27FC236}">
                <a16:creationId xmlns:a16="http://schemas.microsoft.com/office/drawing/2014/main" id="{CDDC9C57-EF31-A94F-B2E3-1666CD89723E}"/>
              </a:ext>
            </a:extLst>
          </p:cNvPr>
          <p:cNvSpPr/>
          <p:nvPr/>
        </p:nvSpPr>
        <p:spPr>
          <a:xfrm>
            <a:off x="5681041" y="8735826"/>
            <a:ext cx="11549270" cy="3881036"/>
          </a:xfrm>
          <a:prstGeom prst="roundRect">
            <a:avLst>
              <a:gd name="adj" fmla="val 50000"/>
            </a:avLst>
          </a:prstGeom>
          <a:solidFill>
            <a:schemeClr val="bg2"/>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ebo Light" pitchFamily="2" charset="-79"/>
            </a:endParaRPr>
          </a:p>
        </p:txBody>
      </p:sp>
      <p:sp>
        <p:nvSpPr>
          <p:cNvPr id="136" name="TextBox 135">
            <a:extLst>
              <a:ext uri="{FF2B5EF4-FFF2-40B4-BE49-F238E27FC236}">
                <a16:creationId xmlns:a16="http://schemas.microsoft.com/office/drawing/2014/main" id="{827104EA-F258-434D-938B-26B4164D85EA}"/>
              </a:ext>
            </a:extLst>
          </p:cNvPr>
          <p:cNvSpPr txBox="1"/>
          <p:nvPr/>
        </p:nvSpPr>
        <p:spPr>
          <a:xfrm>
            <a:off x="4681220" y="11716042"/>
            <a:ext cx="13905230" cy="646331"/>
          </a:xfrm>
          <a:prstGeom prst="rect">
            <a:avLst/>
          </a:prstGeom>
          <a:noFill/>
        </p:spPr>
        <p:txBody>
          <a:bodyPr wrap="square" rtlCol="0" anchor="t">
            <a:spAutoFit/>
          </a:bodyPr>
          <a:lstStyle/>
          <a:p>
            <a:pPr algn="ctr"/>
            <a:r>
              <a:rPr lang="en-US" spc="900" dirty="0">
                <a:latin typeface="Heebo Light" pitchFamily="2" charset="-79"/>
              </a:rPr>
              <a:t>SIP PRESENTATION</a:t>
            </a:r>
          </a:p>
        </p:txBody>
      </p:sp>
      <p:pic>
        <p:nvPicPr>
          <p:cNvPr id="2" name="Picture 1" descr="Promoters | IFFCO Tokio General Insurance Company in India">
            <a:extLst>
              <a:ext uri="{FF2B5EF4-FFF2-40B4-BE49-F238E27FC236}">
                <a16:creationId xmlns:a16="http://schemas.microsoft.com/office/drawing/2014/main" id="{FC94BC5A-BF69-8B57-0CDE-086220E86374}"/>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b="33690"/>
          <a:stretch/>
        </p:blipFill>
        <p:spPr bwMode="auto">
          <a:xfrm>
            <a:off x="8260578" y="8879783"/>
            <a:ext cx="6492083" cy="2581769"/>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3D0F2E3D-599A-0AC5-4CFE-70FED270FDF7}"/>
              </a:ext>
            </a:extLst>
          </p:cNvPr>
          <p:cNvSpPr txBox="1"/>
          <p:nvPr/>
        </p:nvSpPr>
        <p:spPr>
          <a:xfrm>
            <a:off x="17841869" y="9253830"/>
            <a:ext cx="2871287" cy="2246769"/>
          </a:xfrm>
          <a:prstGeom prst="rect">
            <a:avLst/>
          </a:prstGeom>
          <a:noFill/>
        </p:spPr>
        <p:txBody>
          <a:bodyPr wrap="square" rtlCol="0">
            <a:spAutoFit/>
          </a:bodyPr>
          <a:lstStyle/>
          <a:p>
            <a:r>
              <a:rPr lang="en-IN" sz="2800" dirty="0"/>
              <a:t>Presented By-</a:t>
            </a:r>
          </a:p>
          <a:p>
            <a:r>
              <a:rPr lang="en-IN" sz="2800" b="1" dirty="0"/>
              <a:t>Satvik Singh</a:t>
            </a:r>
          </a:p>
          <a:p>
            <a:r>
              <a:rPr lang="en-IN" sz="2800" b="1" dirty="0"/>
              <a:t>22020742017</a:t>
            </a:r>
          </a:p>
          <a:p>
            <a:endParaRPr lang="en-IN" sz="2800" b="1" dirty="0"/>
          </a:p>
          <a:p>
            <a:endParaRPr lang="en-IN" sz="2800" b="1" dirty="0"/>
          </a:p>
        </p:txBody>
      </p:sp>
      <p:sp>
        <p:nvSpPr>
          <p:cNvPr id="5" name="TextBox 4">
            <a:extLst>
              <a:ext uri="{FF2B5EF4-FFF2-40B4-BE49-F238E27FC236}">
                <a16:creationId xmlns:a16="http://schemas.microsoft.com/office/drawing/2014/main" id="{1EA6496E-2EF8-9B74-7082-CC5416B8D65C}"/>
              </a:ext>
            </a:extLst>
          </p:cNvPr>
          <p:cNvSpPr txBox="1"/>
          <p:nvPr/>
        </p:nvSpPr>
        <p:spPr>
          <a:xfrm>
            <a:off x="19341411" y="11041207"/>
            <a:ext cx="5614777" cy="1815882"/>
          </a:xfrm>
          <a:prstGeom prst="rect">
            <a:avLst/>
          </a:prstGeom>
          <a:noFill/>
        </p:spPr>
        <p:txBody>
          <a:bodyPr wrap="square">
            <a:spAutoFit/>
          </a:bodyPr>
          <a:lstStyle/>
          <a:p>
            <a:r>
              <a:rPr lang="en-IN" sz="2800" dirty="0"/>
              <a:t>Project Guide-</a:t>
            </a:r>
          </a:p>
          <a:p>
            <a:r>
              <a:rPr lang="en-IN" sz="2800" b="1" dirty="0"/>
              <a:t>Mr. Swayam Prakash Singh</a:t>
            </a:r>
          </a:p>
          <a:p>
            <a:r>
              <a:rPr lang="en-IN" sz="2800" b="1" dirty="0"/>
              <a:t>Mr. Rajesh Singh</a:t>
            </a:r>
          </a:p>
          <a:p>
            <a:r>
              <a:rPr lang="en-IN" sz="2800" b="1" dirty="0"/>
              <a:t>Mr. Birendra Singh</a:t>
            </a:r>
          </a:p>
        </p:txBody>
      </p:sp>
      <p:sp>
        <p:nvSpPr>
          <p:cNvPr id="11" name="TextBox 10">
            <a:extLst>
              <a:ext uri="{FF2B5EF4-FFF2-40B4-BE49-F238E27FC236}">
                <a16:creationId xmlns:a16="http://schemas.microsoft.com/office/drawing/2014/main" id="{D2EE89B0-8A40-C44F-C87D-3D7C6313ADC7}"/>
              </a:ext>
            </a:extLst>
          </p:cNvPr>
          <p:cNvSpPr txBox="1"/>
          <p:nvPr/>
        </p:nvSpPr>
        <p:spPr>
          <a:xfrm>
            <a:off x="21392404" y="9254734"/>
            <a:ext cx="2985246" cy="954107"/>
          </a:xfrm>
          <a:prstGeom prst="rect">
            <a:avLst/>
          </a:prstGeom>
          <a:noFill/>
        </p:spPr>
        <p:txBody>
          <a:bodyPr wrap="square">
            <a:spAutoFit/>
          </a:bodyPr>
          <a:lstStyle/>
          <a:p>
            <a:r>
              <a:rPr lang="en-IN" sz="2800" dirty="0"/>
              <a:t>Faculty Guide-</a:t>
            </a:r>
          </a:p>
          <a:p>
            <a:r>
              <a:rPr lang="en-IN" sz="2800" b="1" dirty="0"/>
              <a:t>Dr. Isha Sharma</a:t>
            </a:r>
          </a:p>
        </p:txBody>
      </p:sp>
    </p:spTree>
    <p:extLst>
      <p:ext uri="{BB962C8B-B14F-4D97-AF65-F5344CB8AC3E}">
        <p14:creationId xmlns:p14="http://schemas.microsoft.com/office/powerpoint/2010/main" val="3766687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39DF18-E7F9-594A-9A83-871DA9DDCF08}"/>
              </a:ext>
            </a:extLst>
          </p:cNvPr>
          <p:cNvSpPr txBox="1"/>
          <p:nvPr/>
        </p:nvSpPr>
        <p:spPr>
          <a:xfrm>
            <a:off x="3536505" y="1277612"/>
            <a:ext cx="17304738" cy="1323439"/>
          </a:xfrm>
          <a:prstGeom prst="rect">
            <a:avLst/>
          </a:prstGeom>
          <a:noFill/>
        </p:spPr>
        <p:txBody>
          <a:bodyPr wrap="none" rtlCol="0" anchor="t">
            <a:spAutoFit/>
          </a:bodyPr>
          <a:lstStyle/>
          <a:p>
            <a:pPr algn="ctr"/>
            <a:r>
              <a:rPr lang="en-US" sz="8000" dirty="0">
                <a:solidFill>
                  <a:schemeClr val="tx2"/>
                </a:solidFill>
                <a:latin typeface="Heebo Medium" pitchFamily="2" charset="-79"/>
                <a:ea typeface="Arimo" panose="020B0604020202020204" pitchFamily="34" charset="0"/>
                <a:cs typeface="Arimo" panose="020B0604020202020204" pitchFamily="34" charset="0"/>
              </a:rPr>
              <a:t>Use case ERP Materials Management</a:t>
            </a:r>
          </a:p>
        </p:txBody>
      </p:sp>
      <p:sp>
        <p:nvSpPr>
          <p:cNvPr id="4" name="TextBox 3">
            <a:extLst>
              <a:ext uri="{FF2B5EF4-FFF2-40B4-BE49-F238E27FC236}">
                <a16:creationId xmlns:a16="http://schemas.microsoft.com/office/drawing/2014/main" id="{8D7FB1A4-9B2B-CA45-91AF-EE1622B6918C}"/>
              </a:ext>
            </a:extLst>
          </p:cNvPr>
          <p:cNvSpPr txBox="1"/>
          <p:nvPr/>
        </p:nvSpPr>
        <p:spPr>
          <a:xfrm>
            <a:off x="11298194" y="679600"/>
            <a:ext cx="1781258" cy="477054"/>
          </a:xfrm>
          <a:prstGeom prst="rect">
            <a:avLst/>
          </a:prstGeom>
          <a:noFill/>
        </p:spPr>
        <p:txBody>
          <a:bodyPr wrap="none" rtlCol="0" anchor="b">
            <a:spAutoFit/>
          </a:bodyPr>
          <a:lstStyle/>
          <a:p>
            <a:pPr algn="ctr"/>
            <a:r>
              <a:rPr lang="en-US" sz="2500" spc="500" dirty="0">
                <a:solidFill>
                  <a:schemeClr val="accent1"/>
                </a:solidFill>
                <a:latin typeface="Heebo" pitchFamily="2" charset="-79"/>
                <a:cs typeface="Heebo" pitchFamily="2" charset="-79"/>
              </a:rPr>
              <a:t>Phase 1</a:t>
            </a:r>
          </a:p>
        </p:txBody>
      </p:sp>
      <p:sp>
        <p:nvSpPr>
          <p:cNvPr id="5" name="Freeform 2">
            <a:extLst>
              <a:ext uri="{FF2B5EF4-FFF2-40B4-BE49-F238E27FC236}">
                <a16:creationId xmlns:a16="http://schemas.microsoft.com/office/drawing/2014/main" id="{9E6BFC13-6177-9843-AF2C-D6976BD47F77}"/>
              </a:ext>
            </a:extLst>
          </p:cNvPr>
          <p:cNvSpPr>
            <a:spLocks noChangeArrowheads="1"/>
          </p:cNvSpPr>
          <p:nvPr/>
        </p:nvSpPr>
        <p:spPr bwMode="auto">
          <a:xfrm>
            <a:off x="9942907" y="7389651"/>
            <a:ext cx="1792998" cy="1792998"/>
          </a:xfrm>
          <a:custGeom>
            <a:avLst/>
            <a:gdLst>
              <a:gd name="T0" fmla="*/ 846 w 1693"/>
              <a:gd name="T1" fmla="*/ 0 h 1692"/>
              <a:gd name="T2" fmla="*/ 846 w 1693"/>
              <a:gd name="T3" fmla="*/ 0 h 1692"/>
              <a:gd name="T4" fmla="*/ 1692 w 1693"/>
              <a:gd name="T5" fmla="*/ 846 h 1692"/>
              <a:gd name="T6" fmla="*/ 1692 w 1693"/>
              <a:gd name="T7" fmla="*/ 846 h 1692"/>
              <a:gd name="T8" fmla="*/ 846 w 1693"/>
              <a:gd name="T9" fmla="*/ 1691 h 1692"/>
              <a:gd name="T10" fmla="*/ 846 w 1693"/>
              <a:gd name="T11" fmla="*/ 1691 h 1692"/>
              <a:gd name="T12" fmla="*/ 0 w 1693"/>
              <a:gd name="T13" fmla="*/ 846 h 1692"/>
              <a:gd name="T14" fmla="*/ 0 w 1693"/>
              <a:gd name="T15" fmla="*/ 846 h 1692"/>
              <a:gd name="T16" fmla="*/ 846 w 1693"/>
              <a:gd name="T17" fmla="*/ 0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3" h="1692">
                <a:moveTo>
                  <a:pt x="846" y="0"/>
                </a:moveTo>
                <a:lnTo>
                  <a:pt x="846" y="0"/>
                </a:lnTo>
                <a:cubicBezTo>
                  <a:pt x="1313" y="0"/>
                  <a:pt x="1692" y="379"/>
                  <a:pt x="1692" y="846"/>
                </a:cubicBezTo>
                <a:lnTo>
                  <a:pt x="1692" y="846"/>
                </a:lnTo>
                <a:cubicBezTo>
                  <a:pt x="1692" y="1312"/>
                  <a:pt x="1313" y="1691"/>
                  <a:pt x="846" y="1691"/>
                </a:cubicBezTo>
                <a:lnTo>
                  <a:pt x="846" y="1691"/>
                </a:lnTo>
                <a:cubicBezTo>
                  <a:pt x="379" y="1691"/>
                  <a:pt x="0" y="1312"/>
                  <a:pt x="0" y="846"/>
                </a:cubicBezTo>
                <a:lnTo>
                  <a:pt x="0" y="846"/>
                </a:lnTo>
                <a:cubicBezTo>
                  <a:pt x="0" y="379"/>
                  <a:pt x="379" y="0"/>
                  <a:pt x="846" y="0"/>
                </a:cubicBezTo>
              </a:path>
            </a:pathLst>
          </a:custGeom>
          <a:gradFill>
            <a:gsLst>
              <a:gs pos="6000">
                <a:schemeClr val="accent1"/>
              </a:gs>
              <a:gs pos="94000">
                <a:schemeClr val="accent4"/>
              </a:gs>
            </a:gsLst>
            <a:lin ang="7200000" scaled="0"/>
          </a:gradFill>
          <a:ln w="127000" cap="flat" cmpd="sng" algn="ctr">
            <a:solidFill>
              <a:schemeClr val="bg2"/>
            </a:solidFill>
            <a:prstDash val="solid"/>
            <a:miter lim="800000"/>
          </a:ln>
          <a:effectLst/>
        </p:spPr>
        <p:txBody>
          <a:bodyPr wrap="none" anchor="ctr"/>
          <a:lstStyle/>
          <a:p>
            <a:endParaRPr lang="en-US" sz="3599" dirty="0">
              <a:latin typeface="Heebo Light" pitchFamily="2" charset="-79"/>
            </a:endParaRPr>
          </a:p>
        </p:txBody>
      </p:sp>
      <p:sp>
        <p:nvSpPr>
          <p:cNvPr id="6" name="Freeform 4">
            <a:extLst>
              <a:ext uri="{FF2B5EF4-FFF2-40B4-BE49-F238E27FC236}">
                <a16:creationId xmlns:a16="http://schemas.microsoft.com/office/drawing/2014/main" id="{20B80C55-85D3-1645-985F-0A4E06437B31}"/>
              </a:ext>
            </a:extLst>
          </p:cNvPr>
          <p:cNvSpPr>
            <a:spLocks noChangeArrowheads="1"/>
          </p:cNvSpPr>
          <p:nvPr/>
        </p:nvSpPr>
        <p:spPr bwMode="auto">
          <a:xfrm>
            <a:off x="12641743" y="10088486"/>
            <a:ext cx="1792998" cy="1792998"/>
          </a:xfrm>
          <a:custGeom>
            <a:avLst/>
            <a:gdLst>
              <a:gd name="T0" fmla="*/ 846 w 1693"/>
              <a:gd name="T1" fmla="*/ 0 h 1693"/>
              <a:gd name="T2" fmla="*/ 846 w 1693"/>
              <a:gd name="T3" fmla="*/ 0 h 1693"/>
              <a:gd name="T4" fmla="*/ 1692 w 1693"/>
              <a:gd name="T5" fmla="*/ 846 h 1693"/>
              <a:gd name="T6" fmla="*/ 1692 w 1693"/>
              <a:gd name="T7" fmla="*/ 846 h 1693"/>
              <a:gd name="T8" fmla="*/ 846 w 1693"/>
              <a:gd name="T9" fmla="*/ 1692 h 1693"/>
              <a:gd name="T10" fmla="*/ 846 w 1693"/>
              <a:gd name="T11" fmla="*/ 1692 h 1693"/>
              <a:gd name="T12" fmla="*/ 0 w 1693"/>
              <a:gd name="T13" fmla="*/ 846 h 1693"/>
              <a:gd name="T14" fmla="*/ 0 w 1693"/>
              <a:gd name="T15" fmla="*/ 846 h 1693"/>
              <a:gd name="T16" fmla="*/ 846 w 1693"/>
              <a:gd name="T17" fmla="*/ 0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3" h="1693">
                <a:moveTo>
                  <a:pt x="846" y="0"/>
                </a:moveTo>
                <a:lnTo>
                  <a:pt x="846" y="0"/>
                </a:lnTo>
                <a:cubicBezTo>
                  <a:pt x="1313" y="0"/>
                  <a:pt x="1692" y="379"/>
                  <a:pt x="1692" y="846"/>
                </a:cubicBezTo>
                <a:lnTo>
                  <a:pt x="1692" y="846"/>
                </a:lnTo>
                <a:cubicBezTo>
                  <a:pt x="1692" y="1314"/>
                  <a:pt x="1313" y="1692"/>
                  <a:pt x="846" y="1692"/>
                </a:cubicBezTo>
                <a:lnTo>
                  <a:pt x="846" y="1692"/>
                </a:lnTo>
                <a:cubicBezTo>
                  <a:pt x="379" y="1692"/>
                  <a:pt x="0" y="1314"/>
                  <a:pt x="0" y="846"/>
                </a:cubicBezTo>
                <a:lnTo>
                  <a:pt x="0" y="846"/>
                </a:lnTo>
                <a:cubicBezTo>
                  <a:pt x="0" y="379"/>
                  <a:pt x="379" y="0"/>
                  <a:pt x="846" y="0"/>
                </a:cubicBezTo>
              </a:path>
            </a:pathLst>
          </a:custGeom>
          <a:gradFill>
            <a:gsLst>
              <a:gs pos="6000">
                <a:schemeClr val="accent1"/>
              </a:gs>
              <a:gs pos="94000">
                <a:schemeClr val="accent4"/>
              </a:gs>
            </a:gsLst>
            <a:lin ang="7200000" scaled="0"/>
          </a:gradFill>
          <a:ln w="127000" cap="flat" cmpd="sng" algn="ctr">
            <a:solidFill>
              <a:schemeClr val="bg2"/>
            </a:solidFill>
            <a:prstDash val="solid"/>
            <a:miter lim="800000"/>
          </a:ln>
          <a:effectLst/>
        </p:spPr>
        <p:txBody>
          <a:bodyPr wrap="none" anchor="ctr"/>
          <a:lstStyle/>
          <a:p>
            <a:endParaRPr lang="en-US" sz="3599" dirty="0">
              <a:latin typeface="Heebo Light" pitchFamily="2" charset="-79"/>
            </a:endParaRPr>
          </a:p>
        </p:txBody>
      </p:sp>
      <p:sp>
        <p:nvSpPr>
          <p:cNvPr id="7" name="Freeform 6">
            <a:extLst>
              <a:ext uri="{FF2B5EF4-FFF2-40B4-BE49-F238E27FC236}">
                <a16:creationId xmlns:a16="http://schemas.microsoft.com/office/drawing/2014/main" id="{8324AAFD-3958-3B4A-945C-0742D35FB5DC}"/>
              </a:ext>
            </a:extLst>
          </p:cNvPr>
          <p:cNvSpPr>
            <a:spLocks noChangeArrowheads="1"/>
          </p:cNvSpPr>
          <p:nvPr/>
        </p:nvSpPr>
        <p:spPr bwMode="auto">
          <a:xfrm>
            <a:off x="9942907" y="4695487"/>
            <a:ext cx="1792998" cy="1792998"/>
          </a:xfrm>
          <a:custGeom>
            <a:avLst/>
            <a:gdLst>
              <a:gd name="T0" fmla="*/ 846 w 1693"/>
              <a:gd name="T1" fmla="*/ 0 h 1693"/>
              <a:gd name="T2" fmla="*/ 846 w 1693"/>
              <a:gd name="T3" fmla="*/ 0 h 1693"/>
              <a:gd name="T4" fmla="*/ 1692 w 1693"/>
              <a:gd name="T5" fmla="*/ 846 h 1693"/>
              <a:gd name="T6" fmla="*/ 1692 w 1693"/>
              <a:gd name="T7" fmla="*/ 846 h 1693"/>
              <a:gd name="T8" fmla="*/ 846 w 1693"/>
              <a:gd name="T9" fmla="*/ 1692 h 1693"/>
              <a:gd name="T10" fmla="*/ 846 w 1693"/>
              <a:gd name="T11" fmla="*/ 1692 h 1693"/>
              <a:gd name="T12" fmla="*/ 0 w 1693"/>
              <a:gd name="T13" fmla="*/ 846 h 1693"/>
              <a:gd name="T14" fmla="*/ 0 w 1693"/>
              <a:gd name="T15" fmla="*/ 846 h 1693"/>
              <a:gd name="T16" fmla="*/ 846 w 1693"/>
              <a:gd name="T17" fmla="*/ 0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3" h="1693">
                <a:moveTo>
                  <a:pt x="846" y="0"/>
                </a:moveTo>
                <a:lnTo>
                  <a:pt x="846" y="0"/>
                </a:lnTo>
                <a:cubicBezTo>
                  <a:pt x="1313" y="0"/>
                  <a:pt x="1692" y="379"/>
                  <a:pt x="1692" y="846"/>
                </a:cubicBezTo>
                <a:lnTo>
                  <a:pt x="1692" y="846"/>
                </a:lnTo>
                <a:cubicBezTo>
                  <a:pt x="1692" y="1313"/>
                  <a:pt x="1313" y="1692"/>
                  <a:pt x="846" y="1692"/>
                </a:cubicBezTo>
                <a:lnTo>
                  <a:pt x="846" y="1692"/>
                </a:lnTo>
                <a:cubicBezTo>
                  <a:pt x="379" y="1692"/>
                  <a:pt x="0" y="1313"/>
                  <a:pt x="0" y="846"/>
                </a:cubicBezTo>
                <a:lnTo>
                  <a:pt x="0" y="846"/>
                </a:lnTo>
                <a:cubicBezTo>
                  <a:pt x="0" y="379"/>
                  <a:pt x="379" y="0"/>
                  <a:pt x="846" y="0"/>
                </a:cubicBezTo>
              </a:path>
            </a:pathLst>
          </a:custGeom>
          <a:gradFill>
            <a:gsLst>
              <a:gs pos="6000">
                <a:schemeClr val="accent1"/>
              </a:gs>
              <a:gs pos="94000">
                <a:schemeClr val="accent4"/>
              </a:gs>
            </a:gsLst>
            <a:lin ang="7200000" scaled="0"/>
          </a:gradFill>
          <a:ln w="127000" cap="flat" cmpd="sng" algn="ctr">
            <a:solidFill>
              <a:schemeClr val="bg2"/>
            </a:solidFill>
            <a:prstDash val="solid"/>
            <a:miter lim="800000"/>
          </a:ln>
          <a:effectLst/>
        </p:spPr>
        <p:txBody>
          <a:bodyPr wrap="none" anchor="ctr"/>
          <a:lstStyle/>
          <a:p>
            <a:endParaRPr lang="en-US" sz="3599" dirty="0">
              <a:latin typeface="Heebo Light" pitchFamily="2" charset="-79"/>
            </a:endParaRPr>
          </a:p>
        </p:txBody>
      </p:sp>
      <p:sp>
        <p:nvSpPr>
          <p:cNvPr id="8" name="Freeform 9">
            <a:extLst>
              <a:ext uri="{FF2B5EF4-FFF2-40B4-BE49-F238E27FC236}">
                <a16:creationId xmlns:a16="http://schemas.microsoft.com/office/drawing/2014/main" id="{F5E09FA8-BBE8-9649-8F84-CA63B7EE5EA0}"/>
              </a:ext>
            </a:extLst>
          </p:cNvPr>
          <p:cNvSpPr>
            <a:spLocks noChangeArrowheads="1"/>
          </p:cNvSpPr>
          <p:nvPr/>
        </p:nvSpPr>
        <p:spPr bwMode="auto">
          <a:xfrm>
            <a:off x="12641743" y="7389651"/>
            <a:ext cx="1792998" cy="1792998"/>
          </a:xfrm>
          <a:custGeom>
            <a:avLst/>
            <a:gdLst>
              <a:gd name="T0" fmla="*/ 846 w 1693"/>
              <a:gd name="T1" fmla="*/ 0 h 1692"/>
              <a:gd name="T2" fmla="*/ 846 w 1693"/>
              <a:gd name="T3" fmla="*/ 0 h 1692"/>
              <a:gd name="T4" fmla="*/ 1692 w 1693"/>
              <a:gd name="T5" fmla="*/ 846 h 1692"/>
              <a:gd name="T6" fmla="*/ 1692 w 1693"/>
              <a:gd name="T7" fmla="*/ 846 h 1692"/>
              <a:gd name="T8" fmla="*/ 846 w 1693"/>
              <a:gd name="T9" fmla="*/ 1691 h 1692"/>
              <a:gd name="T10" fmla="*/ 846 w 1693"/>
              <a:gd name="T11" fmla="*/ 1691 h 1692"/>
              <a:gd name="T12" fmla="*/ 0 w 1693"/>
              <a:gd name="T13" fmla="*/ 846 h 1692"/>
              <a:gd name="T14" fmla="*/ 0 w 1693"/>
              <a:gd name="T15" fmla="*/ 846 h 1692"/>
              <a:gd name="T16" fmla="*/ 846 w 1693"/>
              <a:gd name="T17" fmla="*/ 0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3" h="1692">
                <a:moveTo>
                  <a:pt x="846" y="0"/>
                </a:moveTo>
                <a:lnTo>
                  <a:pt x="846" y="0"/>
                </a:lnTo>
                <a:cubicBezTo>
                  <a:pt x="1313" y="0"/>
                  <a:pt x="1692" y="379"/>
                  <a:pt x="1692" y="846"/>
                </a:cubicBezTo>
                <a:lnTo>
                  <a:pt x="1692" y="846"/>
                </a:lnTo>
                <a:cubicBezTo>
                  <a:pt x="1692" y="1312"/>
                  <a:pt x="1313" y="1691"/>
                  <a:pt x="846" y="1691"/>
                </a:cubicBezTo>
                <a:lnTo>
                  <a:pt x="846" y="1691"/>
                </a:lnTo>
                <a:cubicBezTo>
                  <a:pt x="379" y="1691"/>
                  <a:pt x="0" y="1312"/>
                  <a:pt x="0" y="846"/>
                </a:cubicBezTo>
                <a:lnTo>
                  <a:pt x="0" y="846"/>
                </a:lnTo>
                <a:cubicBezTo>
                  <a:pt x="0" y="379"/>
                  <a:pt x="379" y="0"/>
                  <a:pt x="846" y="0"/>
                </a:cubicBezTo>
              </a:path>
            </a:pathLst>
          </a:custGeom>
          <a:gradFill>
            <a:gsLst>
              <a:gs pos="6000">
                <a:schemeClr val="accent1"/>
              </a:gs>
              <a:gs pos="94000">
                <a:schemeClr val="accent4"/>
              </a:gs>
            </a:gsLst>
            <a:lin ang="7200000" scaled="0"/>
          </a:gradFill>
          <a:ln w="127000" cap="flat" cmpd="sng" algn="ctr">
            <a:solidFill>
              <a:schemeClr val="bg2"/>
            </a:solidFill>
            <a:prstDash val="solid"/>
            <a:miter lim="800000"/>
          </a:ln>
          <a:effectLst/>
        </p:spPr>
        <p:txBody>
          <a:bodyPr wrap="none" anchor="ctr"/>
          <a:lstStyle/>
          <a:p>
            <a:endParaRPr lang="en-US" sz="3599" dirty="0">
              <a:latin typeface="Heebo Light" pitchFamily="2" charset="-79"/>
            </a:endParaRPr>
          </a:p>
        </p:txBody>
      </p:sp>
      <p:sp>
        <p:nvSpPr>
          <p:cNvPr id="9" name="Freeform 10">
            <a:extLst>
              <a:ext uri="{FF2B5EF4-FFF2-40B4-BE49-F238E27FC236}">
                <a16:creationId xmlns:a16="http://schemas.microsoft.com/office/drawing/2014/main" id="{B9DF673B-9608-BF4A-9476-D73F33C0FAA5}"/>
              </a:ext>
            </a:extLst>
          </p:cNvPr>
          <p:cNvSpPr>
            <a:spLocks noChangeArrowheads="1"/>
          </p:cNvSpPr>
          <p:nvPr/>
        </p:nvSpPr>
        <p:spPr bwMode="auto">
          <a:xfrm>
            <a:off x="-19113" y="4261246"/>
            <a:ext cx="24396737" cy="8063016"/>
          </a:xfrm>
          <a:custGeom>
            <a:avLst/>
            <a:gdLst>
              <a:gd name="T0" fmla="*/ 0 w 19570"/>
              <a:gd name="T1" fmla="*/ 1269 h 7614"/>
              <a:gd name="T2" fmla="*/ 6686 w 19570"/>
              <a:gd name="T3" fmla="*/ 1269 h 7614"/>
              <a:gd name="T4" fmla="*/ 6686 w 19570"/>
              <a:gd name="T5" fmla="*/ 1269 h 7614"/>
              <a:gd name="T6" fmla="*/ 7369 w 19570"/>
              <a:gd name="T7" fmla="*/ 726 h 7614"/>
              <a:gd name="T8" fmla="*/ 7369 w 19570"/>
              <a:gd name="T9" fmla="*/ 726 h 7614"/>
              <a:gd name="T10" fmla="*/ 8516 w 19570"/>
              <a:gd name="T11" fmla="*/ 0 h 7614"/>
              <a:gd name="T12" fmla="*/ 8516 w 19570"/>
              <a:gd name="T13" fmla="*/ 0 h 7614"/>
              <a:gd name="T14" fmla="*/ 9785 w 19570"/>
              <a:gd name="T15" fmla="*/ 1269 h 7614"/>
              <a:gd name="T16" fmla="*/ 9785 w 19570"/>
              <a:gd name="T17" fmla="*/ 1269 h 7614"/>
              <a:gd name="T18" fmla="*/ 8516 w 19570"/>
              <a:gd name="T19" fmla="*/ 2538 h 7614"/>
              <a:gd name="T20" fmla="*/ 8516 w 19570"/>
              <a:gd name="T21" fmla="*/ 2538 h 7614"/>
              <a:gd name="T22" fmla="*/ 7247 w 19570"/>
              <a:gd name="T23" fmla="*/ 3806 h 7614"/>
              <a:gd name="T24" fmla="*/ 7247 w 19570"/>
              <a:gd name="T25" fmla="*/ 3806 h 7614"/>
              <a:gd name="T26" fmla="*/ 8516 w 19570"/>
              <a:gd name="T27" fmla="*/ 5075 h 7614"/>
              <a:gd name="T28" fmla="*/ 8516 w 19570"/>
              <a:gd name="T29" fmla="*/ 5075 h 7614"/>
              <a:gd name="T30" fmla="*/ 9785 w 19570"/>
              <a:gd name="T31" fmla="*/ 3806 h 7614"/>
              <a:gd name="T32" fmla="*/ 9785 w 19570"/>
              <a:gd name="T33" fmla="*/ 3806 h 7614"/>
              <a:gd name="T34" fmla="*/ 11053 w 19570"/>
              <a:gd name="T35" fmla="*/ 2538 h 7614"/>
              <a:gd name="T36" fmla="*/ 11053 w 19570"/>
              <a:gd name="T37" fmla="*/ 2538 h 7614"/>
              <a:gd name="T38" fmla="*/ 12322 w 19570"/>
              <a:gd name="T39" fmla="*/ 3806 h 7614"/>
              <a:gd name="T40" fmla="*/ 12322 w 19570"/>
              <a:gd name="T41" fmla="*/ 3806 h 7614"/>
              <a:gd name="T42" fmla="*/ 11053 w 19570"/>
              <a:gd name="T43" fmla="*/ 5075 h 7614"/>
              <a:gd name="T44" fmla="*/ 11053 w 19570"/>
              <a:gd name="T45" fmla="*/ 5075 h 7614"/>
              <a:gd name="T46" fmla="*/ 9785 w 19570"/>
              <a:gd name="T47" fmla="*/ 6344 h 7614"/>
              <a:gd name="T48" fmla="*/ 9785 w 19570"/>
              <a:gd name="T49" fmla="*/ 6344 h 7614"/>
              <a:gd name="T50" fmla="*/ 11053 w 19570"/>
              <a:gd name="T51" fmla="*/ 7613 h 7614"/>
              <a:gd name="T52" fmla="*/ 11053 w 19570"/>
              <a:gd name="T53" fmla="*/ 7613 h 7614"/>
              <a:gd name="T54" fmla="*/ 12200 w 19570"/>
              <a:gd name="T55" fmla="*/ 6887 h 7614"/>
              <a:gd name="T56" fmla="*/ 12200 w 19570"/>
              <a:gd name="T57" fmla="*/ 6887 h 7614"/>
              <a:gd name="T58" fmla="*/ 12883 w 19570"/>
              <a:gd name="T59" fmla="*/ 6344 h 7614"/>
              <a:gd name="T60" fmla="*/ 19569 w 19570"/>
              <a:gd name="T61" fmla="*/ 6344 h 7614"/>
              <a:gd name="connsiteX0" fmla="*/ 0 w 10882"/>
              <a:gd name="connsiteY0" fmla="*/ 1667 h 9999"/>
              <a:gd name="connsiteX1" fmla="*/ 3416 w 10882"/>
              <a:gd name="connsiteY1" fmla="*/ 1667 h 9999"/>
              <a:gd name="connsiteX2" fmla="*/ 3416 w 10882"/>
              <a:gd name="connsiteY2" fmla="*/ 1667 h 9999"/>
              <a:gd name="connsiteX3" fmla="*/ 3765 w 10882"/>
              <a:gd name="connsiteY3" fmla="*/ 954 h 9999"/>
              <a:gd name="connsiteX4" fmla="*/ 3765 w 10882"/>
              <a:gd name="connsiteY4" fmla="*/ 954 h 9999"/>
              <a:gd name="connsiteX5" fmla="*/ 4352 w 10882"/>
              <a:gd name="connsiteY5" fmla="*/ 0 h 9999"/>
              <a:gd name="connsiteX6" fmla="*/ 4352 w 10882"/>
              <a:gd name="connsiteY6" fmla="*/ 0 h 9999"/>
              <a:gd name="connsiteX7" fmla="*/ 5000 w 10882"/>
              <a:gd name="connsiteY7" fmla="*/ 1667 h 9999"/>
              <a:gd name="connsiteX8" fmla="*/ 5000 w 10882"/>
              <a:gd name="connsiteY8" fmla="*/ 1667 h 9999"/>
              <a:gd name="connsiteX9" fmla="*/ 4352 w 10882"/>
              <a:gd name="connsiteY9" fmla="*/ 3333 h 9999"/>
              <a:gd name="connsiteX10" fmla="*/ 4352 w 10882"/>
              <a:gd name="connsiteY10" fmla="*/ 3333 h 9999"/>
              <a:gd name="connsiteX11" fmla="*/ 3703 w 10882"/>
              <a:gd name="connsiteY11" fmla="*/ 4999 h 9999"/>
              <a:gd name="connsiteX12" fmla="*/ 3703 w 10882"/>
              <a:gd name="connsiteY12" fmla="*/ 4999 h 9999"/>
              <a:gd name="connsiteX13" fmla="*/ 4352 w 10882"/>
              <a:gd name="connsiteY13" fmla="*/ 6665 h 9999"/>
              <a:gd name="connsiteX14" fmla="*/ 4352 w 10882"/>
              <a:gd name="connsiteY14" fmla="*/ 6665 h 9999"/>
              <a:gd name="connsiteX15" fmla="*/ 5000 w 10882"/>
              <a:gd name="connsiteY15" fmla="*/ 4999 h 9999"/>
              <a:gd name="connsiteX16" fmla="*/ 5000 w 10882"/>
              <a:gd name="connsiteY16" fmla="*/ 4999 h 9999"/>
              <a:gd name="connsiteX17" fmla="*/ 5648 w 10882"/>
              <a:gd name="connsiteY17" fmla="*/ 3333 h 9999"/>
              <a:gd name="connsiteX18" fmla="*/ 5648 w 10882"/>
              <a:gd name="connsiteY18" fmla="*/ 3333 h 9999"/>
              <a:gd name="connsiteX19" fmla="*/ 6296 w 10882"/>
              <a:gd name="connsiteY19" fmla="*/ 4999 h 9999"/>
              <a:gd name="connsiteX20" fmla="*/ 6296 w 10882"/>
              <a:gd name="connsiteY20" fmla="*/ 4999 h 9999"/>
              <a:gd name="connsiteX21" fmla="*/ 5648 w 10882"/>
              <a:gd name="connsiteY21" fmla="*/ 6665 h 9999"/>
              <a:gd name="connsiteX22" fmla="*/ 5648 w 10882"/>
              <a:gd name="connsiteY22" fmla="*/ 6665 h 9999"/>
              <a:gd name="connsiteX23" fmla="*/ 5000 w 10882"/>
              <a:gd name="connsiteY23" fmla="*/ 8332 h 9999"/>
              <a:gd name="connsiteX24" fmla="*/ 5000 w 10882"/>
              <a:gd name="connsiteY24" fmla="*/ 8332 h 9999"/>
              <a:gd name="connsiteX25" fmla="*/ 5648 w 10882"/>
              <a:gd name="connsiteY25" fmla="*/ 9999 h 9999"/>
              <a:gd name="connsiteX26" fmla="*/ 5648 w 10882"/>
              <a:gd name="connsiteY26" fmla="*/ 9999 h 9999"/>
              <a:gd name="connsiteX27" fmla="*/ 6234 w 10882"/>
              <a:gd name="connsiteY27" fmla="*/ 9045 h 9999"/>
              <a:gd name="connsiteX28" fmla="*/ 6234 w 10882"/>
              <a:gd name="connsiteY28" fmla="*/ 9045 h 9999"/>
              <a:gd name="connsiteX29" fmla="*/ 6583 w 10882"/>
              <a:gd name="connsiteY29" fmla="*/ 8332 h 9999"/>
              <a:gd name="connsiteX30" fmla="*/ 10882 w 10882"/>
              <a:gd name="connsiteY30" fmla="*/ 8332 h 9999"/>
              <a:gd name="connsiteX0" fmla="*/ 0 w 10819"/>
              <a:gd name="connsiteY0" fmla="*/ 1667 h 10000"/>
              <a:gd name="connsiteX1" fmla="*/ 3958 w 10819"/>
              <a:gd name="connsiteY1" fmla="*/ 1667 h 10000"/>
              <a:gd name="connsiteX2" fmla="*/ 3958 w 10819"/>
              <a:gd name="connsiteY2" fmla="*/ 1667 h 10000"/>
              <a:gd name="connsiteX3" fmla="*/ 4279 w 10819"/>
              <a:gd name="connsiteY3" fmla="*/ 954 h 10000"/>
              <a:gd name="connsiteX4" fmla="*/ 4279 w 10819"/>
              <a:gd name="connsiteY4" fmla="*/ 954 h 10000"/>
              <a:gd name="connsiteX5" fmla="*/ 4818 w 10819"/>
              <a:gd name="connsiteY5" fmla="*/ 0 h 10000"/>
              <a:gd name="connsiteX6" fmla="*/ 4818 w 10819"/>
              <a:gd name="connsiteY6" fmla="*/ 0 h 10000"/>
              <a:gd name="connsiteX7" fmla="*/ 5414 w 10819"/>
              <a:gd name="connsiteY7" fmla="*/ 1667 h 10000"/>
              <a:gd name="connsiteX8" fmla="*/ 5414 w 10819"/>
              <a:gd name="connsiteY8" fmla="*/ 1667 h 10000"/>
              <a:gd name="connsiteX9" fmla="*/ 4818 w 10819"/>
              <a:gd name="connsiteY9" fmla="*/ 3333 h 10000"/>
              <a:gd name="connsiteX10" fmla="*/ 4818 w 10819"/>
              <a:gd name="connsiteY10" fmla="*/ 3333 h 10000"/>
              <a:gd name="connsiteX11" fmla="*/ 4222 w 10819"/>
              <a:gd name="connsiteY11" fmla="*/ 4999 h 10000"/>
              <a:gd name="connsiteX12" fmla="*/ 4222 w 10819"/>
              <a:gd name="connsiteY12" fmla="*/ 4999 h 10000"/>
              <a:gd name="connsiteX13" fmla="*/ 4818 w 10819"/>
              <a:gd name="connsiteY13" fmla="*/ 6666 h 10000"/>
              <a:gd name="connsiteX14" fmla="*/ 4818 w 10819"/>
              <a:gd name="connsiteY14" fmla="*/ 6666 h 10000"/>
              <a:gd name="connsiteX15" fmla="*/ 5414 w 10819"/>
              <a:gd name="connsiteY15" fmla="*/ 4999 h 10000"/>
              <a:gd name="connsiteX16" fmla="*/ 5414 w 10819"/>
              <a:gd name="connsiteY16" fmla="*/ 4999 h 10000"/>
              <a:gd name="connsiteX17" fmla="*/ 6009 w 10819"/>
              <a:gd name="connsiteY17" fmla="*/ 3333 h 10000"/>
              <a:gd name="connsiteX18" fmla="*/ 6009 w 10819"/>
              <a:gd name="connsiteY18" fmla="*/ 3333 h 10000"/>
              <a:gd name="connsiteX19" fmla="*/ 6605 w 10819"/>
              <a:gd name="connsiteY19" fmla="*/ 4999 h 10000"/>
              <a:gd name="connsiteX20" fmla="*/ 6605 w 10819"/>
              <a:gd name="connsiteY20" fmla="*/ 4999 h 10000"/>
              <a:gd name="connsiteX21" fmla="*/ 6009 w 10819"/>
              <a:gd name="connsiteY21" fmla="*/ 6666 h 10000"/>
              <a:gd name="connsiteX22" fmla="*/ 6009 w 10819"/>
              <a:gd name="connsiteY22" fmla="*/ 6666 h 10000"/>
              <a:gd name="connsiteX23" fmla="*/ 5414 w 10819"/>
              <a:gd name="connsiteY23" fmla="*/ 8333 h 10000"/>
              <a:gd name="connsiteX24" fmla="*/ 5414 w 10819"/>
              <a:gd name="connsiteY24" fmla="*/ 8333 h 10000"/>
              <a:gd name="connsiteX25" fmla="*/ 6009 w 10819"/>
              <a:gd name="connsiteY25" fmla="*/ 10000 h 10000"/>
              <a:gd name="connsiteX26" fmla="*/ 6009 w 10819"/>
              <a:gd name="connsiteY26" fmla="*/ 10000 h 10000"/>
              <a:gd name="connsiteX27" fmla="*/ 6548 w 10819"/>
              <a:gd name="connsiteY27" fmla="*/ 9046 h 10000"/>
              <a:gd name="connsiteX28" fmla="*/ 6548 w 10819"/>
              <a:gd name="connsiteY28" fmla="*/ 9046 h 10000"/>
              <a:gd name="connsiteX29" fmla="*/ 6868 w 10819"/>
              <a:gd name="connsiteY29" fmla="*/ 8333 h 10000"/>
              <a:gd name="connsiteX30" fmla="*/ 10819 w 10819"/>
              <a:gd name="connsiteY30" fmla="*/ 833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819" h="10000">
                <a:moveTo>
                  <a:pt x="0" y="1667"/>
                </a:moveTo>
                <a:lnTo>
                  <a:pt x="3958" y="1667"/>
                </a:lnTo>
                <a:lnTo>
                  <a:pt x="3958" y="1667"/>
                </a:lnTo>
                <a:cubicBezTo>
                  <a:pt x="4104" y="1667"/>
                  <a:pt x="4216" y="1323"/>
                  <a:pt x="4279" y="954"/>
                </a:cubicBezTo>
                <a:lnTo>
                  <a:pt x="4279" y="954"/>
                </a:lnTo>
                <a:cubicBezTo>
                  <a:pt x="4374" y="390"/>
                  <a:pt x="4579" y="0"/>
                  <a:pt x="4818" y="0"/>
                </a:cubicBezTo>
                <a:lnTo>
                  <a:pt x="4818" y="0"/>
                </a:lnTo>
                <a:cubicBezTo>
                  <a:pt x="5147" y="0"/>
                  <a:pt x="5414" y="746"/>
                  <a:pt x="5414" y="1667"/>
                </a:cubicBezTo>
                <a:lnTo>
                  <a:pt x="5414" y="1667"/>
                </a:lnTo>
                <a:cubicBezTo>
                  <a:pt x="5414" y="2587"/>
                  <a:pt x="5147" y="3333"/>
                  <a:pt x="4818" y="3333"/>
                </a:cubicBezTo>
                <a:lnTo>
                  <a:pt x="4818" y="3333"/>
                </a:lnTo>
                <a:cubicBezTo>
                  <a:pt x="4488" y="3333"/>
                  <a:pt x="4222" y="4079"/>
                  <a:pt x="4222" y="4999"/>
                </a:cubicBezTo>
                <a:lnTo>
                  <a:pt x="4222" y="4999"/>
                </a:lnTo>
                <a:cubicBezTo>
                  <a:pt x="4222" y="5920"/>
                  <a:pt x="4488" y="6666"/>
                  <a:pt x="4818" y="6666"/>
                </a:cubicBezTo>
                <a:lnTo>
                  <a:pt x="4818" y="6666"/>
                </a:lnTo>
                <a:cubicBezTo>
                  <a:pt x="5147" y="6666"/>
                  <a:pt x="5414" y="5920"/>
                  <a:pt x="5414" y="4999"/>
                </a:cubicBezTo>
                <a:lnTo>
                  <a:pt x="5414" y="4999"/>
                </a:lnTo>
                <a:cubicBezTo>
                  <a:pt x="5414" y="4079"/>
                  <a:pt x="5680" y="3333"/>
                  <a:pt x="6009" y="3333"/>
                </a:cubicBezTo>
                <a:lnTo>
                  <a:pt x="6009" y="3333"/>
                </a:lnTo>
                <a:cubicBezTo>
                  <a:pt x="6338" y="3333"/>
                  <a:pt x="6605" y="4079"/>
                  <a:pt x="6605" y="4999"/>
                </a:cubicBezTo>
                <a:lnTo>
                  <a:pt x="6605" y="4999"/>
                </a:lnTo>
                <a:cubicBezTo>
                  <a:pt x="6605" y="5920"/>
                  <a:pt x="6338" y="6666"/>
                  <a:pt x="6009" y="6666"/>
                </a:cubicBezTo>
                <a:lnTo>
                  <a:pt x="6009" y="6666"/>
                </a:lnTo>
                <a:cubicBezTo>
                  <a:pt x="5680" y="6666"/>
                  <a:pt x="5414" y="7412"/>
                  <a:pt x="5414" y="8333"/>
                </a:cubicBezTo>
                <a:lnTo>
                  <a:pt x="5414" y="8333"/>
                </a:lnTo>
                <a:cubicBezTo>
                  <a:pt x="5414" y="9254"/>
                  <a:pt x="5680" y="10000"/>
                  <a:pt x="6009" y="10000"/>
                </a:cubicBezTo>
                <a:lnTo>
                  <a:pt x="6009" y="10000"/>
                </a:lnTo>
                <a:cubicBezTo>
                  <a:pt x="6246" y="10000"/>
                  <a:pt x="6452" y="9610"/>
                  <a:pt x="6548" y="9046"/>
                </a:cubicBezTo>
                <a:lnTo>
                  <a:pt x="6548" y="9046"/>
                </a:lnTo>
                <a:cubicBezTo>
                  <a:pt x="6610" y="8678"/>
                  <a:pt x="6723" y="8333"/>
                  <a:pt x="6868" y="8333"/>
                </a:cubicBezTo>
                <a:lnTo>
                  <a:pt x="10819" y="8333"/>
                </a:lnTo>
              </a:path>
            </a:pathLst>
          </a:custGeom>
          <a:noFill/>
          <a:ln w="698500" cap="flat">
            <a:solidFill>
              <a:schemeClr val="accent5"/>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599" dirty="0">
              <a:latin typeface="Heebo Light" pitchFamily="2" charset="-79"/>
            </a:endParaRPr>
          </a:p>
        </p:txBody>
      </p:sp>
      <p:sp>
        <p:nvSpPr>
          <p:cNvPr id="11" name="TextBox 10">
            <a:extLst>
              <a:ext uri="{FF2B5EF4-FFF2-40B4-BE49-F238E27FC236}">
                <a16:creationId xmlns:a16="http://schemas.microsoft.com/office/drawing/2014/main" id="{FBC81496-90C5-8442-B62B-425DFE9645FA}"/>
              </a:ext>
            </a:extLst>
          </p:cNvPr>
          <p:cNvSpPr txBox="1"/>
          <p:nvPr/>
        </p:nvSpPr>
        <p:spPr>
          <a:xfrm>
            <a:off x="13283400" y="5034271"/>
            <a:ext cx="4676280" cy="707886"/>
          </a:xfrm>
          <a:prstGeom prst="rect">
            <a:avLst/>
          </a:prstGeom>
          <a:noFill/>
        </p:spPr>
        <p:txBody>
          <a:bodyPr wrap="none" rtlCol="0" anchor="b">
            <a:spAutoFit/>
          </a:bodyPr>
          <a:lstStyle/>
          <a:p>
            <a:r>
              <a:rPr lang="en-US" sz="4000" spc="300" dirty="0">
                <a:solidFill>
                  <a:schemeClr val="tx2"/>
                </a:solidFill>
                <a:latin typeface="Heebo Medium" pitchFamily="2" charset="-79"/>
                <a:cs typeface="Heebo Medium" pitchFamily="2" charset="-79"/>
              </a:rPr>
              <a:t>Delay of Delivery</a:t>
            </a:r>
          </a:p>
        </p:txBody>
      </p:sp>
      <p:cxnSp>
        <p:nvCxnSpPr>
          <p:cNvPr id="13" name="Straight Connector 12">
            <a:extLst>
              <a:ext uri="{FF2B5EF4-FFF2-40B4-BE49-F238E27FC236}">
                <a16:creationId xmlns:a16="http://schemas.microsoft.com/office/drawing/2014/main" id="{6FDB3A55-7458-7647-89D6-CDBDCC16FA3B}"/>
              </a:ext>
            </a:extLst>
          </p:cNvPr>
          <p:cNvCxnSpPr>
            <a:cxnSpLocks/>
          </p:cNvCxnSpPr>
          <p:nvPr/>
        </p:nvCxnSpPr>
        <p:spPr>
          <a:xfrm>
            <a:off x="13392255" y="5888369"/>
            <a:ext cx="1371600" cy="0"/>
          </a:xfrm>
          <a:prstGeom prst="line">
            <a:avLst/>
          </a:prstGeom>
          <a:ln w="317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A10C596-F48D-E046-9F77-63FA5AFA0BB5}"/>
              </a:ext>
            </a:extLst>
          </p:cNvPr>
          <p:cNvSpPr txBox="1"/>
          <p:nvPr/>
        </p:nvSpPr>
        <p:spPr>
          <a:xfrm>
            <a:off x="15839988" y="7937647"/>
            <a:ext cx="5663730" cy="707886"/>
          </a:xfrm>
          <a:prstGeom prst="rect">
            <a:avLst/>
          </a:prstGeom>
          <a:noFill/>
        </p:spPr>
        <p:txBody>
          <a:bodyPr wrap="none" rtlCol="0" anchor="b">
            <a:spAutoFit/>
          </a:bodyPr>
          <a:lstStyle/>
          <a:p>
            <a:r>
              <a:rPr lang="en-US" sz="4000" spc="300" dirty="0">
                <a:solidFill>
                  <a:schemeClr val="tx2"/>
                </a:solidFill>
                <a:latin typeface="Heebo Medium" pitchFamily="2" charset="-79"/>
                <a:cs typeface="Heebo Medium" pitchFamily="2" charset="-79"/>
              </a:rPr>
              <a:t>Loading &amp; Unloading</a:t>
            </a:r>
          </a:p>
        </p:txBody>
      </p:sp>
      <p:cxnSp>
        <p:nvCxnSpPr>
          <p:cNvPr id="18" name="Straight Connector 17">
            <a:extLst>
              <a:ext uri="{FF2B5EF4-FFF2-40B4-BE49-F238E27FC236}">
                <a16:creationId xmlns:a16="http://schemas.microsoft.com/office/drawing/2014/main" id="{E15093EF-F77B-2A4F-8F7A-EA201205932F}"/>
              </a:ext>
            </a:extLst>
          </p:cNvPr>
          <p:cNvCxnSpPr>
            <a:cxnSpLocks/>
          </p:cNvCxnSpPr>
          <p:nvPr/>
        </p:nvCxnSpPr>
        <p:spPr>
          <a:xfrm>
            <a:off x="15948843" y="8791745"/>
            <a:ext cx="1371600" cy="0"/>
          </a:xfrm>
          <a:prstGeom prst="line">
            <a:avLst/>
          </a:prstGeom>
          <a:ln w="317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2DD5A86-B003-974C-B9E0-C05AD222405E}"/>
              </a:ext>
            </a:extLst>
          </p:cNvPr>
          <p:cNvSpPr txBox="1"/>
          <p:nvPr/>
        </p:nvSpPr>
        <p:spPr>
          <a:xfrm>
            <a:off x="2561644" y="8022067"/>
            <a:ext cx="6006773" cy="707886"/>
          </a:xfrm>
          <a:prstGeom prst="rect">
            <a:avLst/>
          </a:prstGeom>
          <a:noFill/>
        </p:spPr>
        <p:txBody>
          <a:bodyPr wrap="none" rtlCol="0" anchor="b">
            <a:spAutoFit/>
          </a:bodyPr>
          <a:lstStyle/>
          <a:p>
            <a:pPr algn="r"/>
            <a:r>
              <a:rPr lang="en-US" sz="4000" spc="300" dirty="0">
                <a:solidFill>
                  <a:schemeClr val="tx2"/>
                </a:solidFill>
                <a:latin typeface="Heebo Medium" pitchFamily="2" charset="-79"/>
                <a:cs typeface="Heebo Medium" pitchFamily="2" charset="-79"/>
              </a:rPr>
              <a:t>Quantity Management</a:t>
            </a:r>
          </a:p>
        </p:txBody>
      </p:sp>
      <p:cxnSp>
        <p:nvCxnSpPr>
          <p:cNvPr id="21" name="Straight Connector 20">
            <a:extLst>
              <a:ext uri="{FF2B5EF4-FFF2-40B4-BE49-F238E27FC236}">
                <a16:creationId xmlns:a16="http://schemas.microsoft.com/office/drawing/2014/main" id="{126C3D71-0BA4-674D-8D6E-905E1E5A82E2}"/>
              </a:ext>
            </a:extLst>
          </p:cNvPr>
          <p:cNvCxnSpPr>
            <a:cxnSpLocks/>
          </p:cNvCxnSpPr>
          <p:nvPr/>
        </p:nvCxnSpPr>
        <p:spPr>
          <a:xfrm>
            <a:off x="7069816" y="8876165"/>
            <a:ext cx="1371600" cy="0"/>
          </a:xfrm>
          <a:prstGeom prst="line">
            <a:avLst/>
          </a:prstGeom>
          <a:ln w="317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E559565-F160-CB48-97F2-13D4707EA9FA}"/>
              </a:ext>
            </a:extLst>
          </p:cNvPr>
          <p:cNvSpPr txBox="1"/>
          <p:nvPr/>
        </p:nvSpPr>
        <p:spPr>
          <a:xfrm>
            <a:off x="3719595" y="10869070"/>
            <a:ext cx="7536038" cy="707886"/>
          </a:xfrm>
          <a:prstGeom prst="rect">
            <a:avLst/>
          </a:prstGeom>
          <a:noFill/>
        </p:spPr>
        <p:txBody>
          <a:bodyPr wrap="none" rtlCol="0" anchor="b">
            <a:spAutoFit/>
          </a:bodyPr>
          <a:lstStyle/>
          <a:p>
            <a:pPr algn="r"/>
            <a:r>
              <a:rPr lang="en-US" sz="4000" spc="300" dirty="0">
                <a:solidFill>
                  <a:schemeClr val="tx2"/>
                </a:solidFill>
                <a:latin typeface="Heebo Medium" pitchFamily="2" charset="-79"/>
                <a:cs typeface="Heebo Medium" pitchFamily="2" charset="-79"/>
              </a:rPr>
              <a:t>Failure to reach destination</a:t>
            </a:r>
          </a:p>
        </p:txBody>
      </p:sp>
      <p:cxnSp>
        <p:nvCxnSpPr>
          <p:cNvPr id="26" name="Straight Connector 25">
            <a:extLst>
              <a:ext uri="{FF2B5EF4-FFF2-40B4-BE49-F238E27FC236}">
                <a16:creationId xmlns:a16="http://schemas.microsoft.com/office/drawing/2014/main" id="{FC2571CB-6135-354E-AD06-083DFE4E90E0}"/>
              </a:ext>
            </a:extLst>
          </p:cNvPr>
          <p:cNvCxnSpPr>
            <a:cxnSpLocks/>
          </p:cNvCxnSpPr>
          <p:nvPr/>
        </p:nvCxnSpPr>
        <p:spPr>
          <a:xfrm>
            <a:off x="9757032" y="11723168"/>
            <a:ext cx="1371600" cy="0"/>
          </a:xfrm>
          <a:prstGeom prst="line">
            <a:avLst/>
          </a:prstGeom>
          <a:ln w="31750" cap="flat">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122" name="Picture 2" descr="Delivery Delay - Free transport icons">
            <a:extLst>
              <a:ext uri="{FF2B5EF4-FFF2-40B4-BE49-F238E27FC236}">
                <a16:creationId xmlns:a16="http://schemas.microsoft.com/office/drawing/2014/main" id="{A7F9883B-F693-865A-60B0-AFDA4D538EAE}"/>
              </a:ext>
            </a:extLst>
          </p:cNvPr>
          <p:cNvPicPr>
            <a:picLocks noChangeAspect="1" noChangeArrowheads="1"/>
          </p:cNvPicPr>
          <p:nvPr/>
        </p:nvPicPr>
        <p:blipFill>
          <a:blip r:embed="rId2" cstate="email">
            <a:clrChange>
              <a:clrFrom>
                <a:srgbClr val="000000">
                  <a:alpha val="0"/>
                </a:srgbClr>
              </a:clrFrom>
              <a:clrTo>
                <a:srgbClr val="000000">
                  <a:alpha val="0"/>
                </a:srgbClr>
              </a:clrTo>
            </a:clrChange>
            <a:duotone>
              <a:prstClr val="black"/>
              <a:schemeClr val="tx2">
                <a:tint val="45000"/>
                <a:satMod val="400000"/>
              </a:schemeClr>
            </a:duotone>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0264100" y="5016680"/>
            <a:ext cx="1150612" cy="115061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Quality Management Icons - Free SVG &amp; PNG Quality Management Images - Noun  Project">
            <a:extLst>
              <a:ext uri="{FF2B5EF4-FFF2-40B4-BE49-F238E27FC236}">
                <a16:creationId xmlns:a16="http://schemas.microsoft.com/office/drawing/2014/main" id="{F5265A87-2F45-1EB0-B548-288C12A70C5C}"/>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417288" y="7759619"/>
            <a:ext cx="997424" cy="99742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Unloading Icons - Free SVG &amp; PNG Unloading Images - Noun Project">
            <a:extLst>
              <a:ext uri="{FF2B5EF4-FFF2-40B4-BE49-F238E27FC236}">
                <a16:creationId xmlns:a16="http://schemas.microsoft.com/office/drawing/2014/main" id="{E6B9CCE6-819C-D00B-535E-12AA0EFD387B}"/>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792293" y="7538079"/>
            <a:ext cx="1495130" cy="149513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Error, gps, location, map, pin, position, problem icon - Download on  Iconfinder">
            <a:extLst>
              <a:ext uri="{FF2B5EF4-FFF2-40B4-BE49-F238E27FC236}">
                <a16:creationId xmlns:a16="http://schemas.microsoft.com/office/drawing/2014/main" id="{BD8B68FA-5B02-5E50-9699-0BBCBBCA3816}"/>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3072701" y="10482308"/>
            <a:ext cx="1005354" cy="1005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385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83">
            <a:extLst>
              <a:ext uri="{FF2B5EF4-FFF2-40B4-BE49-F238E27FC236}">
                <a16:creationId xmlns:a16="http://schemas.microsoft.com/office/drawing/2014/main" id="{ADD48120-0096-5245-8184-D6DB01DA834B}"/>
              </a:ext>
            </a:extLst>
          </p:cNvPr>
          <p:cNvSpPr>
            <a:spLocks noChangeAspect="1" noChangeArrowheads="1"/>
          </p:cNvSpPr>
          <p:nvPr/>
        </p:nvSpPr>
        <p:spPr bwMode="auto">
          <a:xfrm>
            <a:off x="15119206" y="4463797"/>
            <a:ext cx="537330" cy="537326"/>
          </a:xfrm>
          <a:custGeom>
            <a:avLst/>
            <a:gdLst>
              <a:gd name="T0" fmla="*/ 37 w 388"/>
              <a:gd name="T1" fmla="*/ 307 h 388"/>
              <a:gd name="T2" fmla="*/ 112 w 388"/>
              <a:gd name="T3" fmla="*/ 323 h 388"/>
              <a:gd name="T4" fmla="*/ 193 w 388"/>
              <a:gd name="T5" fmla="*/ 304 h 388"/>
              <a:gd name="T6" fmla="*/ 173 w 388"/>
              <a:gd name="T7" fmla="*/ 343 h 388"/>
              <a:gd name="T8" fmla="*/ 112 w 388"/>
              <a:gd name="T9" fmla="*/ 355 h 388"/>
              <a:gd name="T10" fmla="*/ 32 w 388"/>
              <a:gd name="T11" fmla="*/ 323 h 388"/>
              <a:gd name="T12" fmla="*/ 354 w 388"/>
              <a:gd name="T13" fmla="*/ 258 h 388"/>
              <a:gd name="T14" fmla="*/ 335 w 388"/>
              <a:gd name="T15" fmla="*/ 278 h 388"/>
              <a:gd name="T16" fmla="*/ 226 w 388"/>
              <a:gd name="T17" fmla="*/ 283 h 388"/>
              <a:gd name="T18" fmla="*/ 274 w 388"/>
              <a:gd name="T19" fmla="*/ 258 h 388"/>
              <a:gd name="T20" fmla="*/ 349 w 388"/>
              <a:gd name="T21" fmla="*/ 243 h 388"/>
              <a:gd name="T22" fmla="*/ 32 w 388"/>
              <a:gd name="T23" fmla="*/ 240 h 388"/>
              <a:gd name="T24" fmla="*/ 112 w 388"/>
              <a:gd name="T25" fmla="*/ 258 h 388"/>
              <a:gd name="T26" fmla="*/ 188 w 388"/>
              <a:gd name="T27" fmla="*/ 243 h 388"/>
              <a:gd name="T28" fmla="*/ 193 w 388"/>
              <a:gd name="T29" fmla="*/ 258 h 388"/>
              <a:gd name="T30" fmla="*/ 112 w 388"/>
              <a:gd name="T31" fmla="*/ 290 h 388"/>
              <a:gd name="T32" fmla="*/ 52 w 388"/>
              <a:gd name="T33" fmla="*/ 278 h 388"/>
              <a:gd name="T34" fmla="*/ 354 w 388"/>
              <a:gd name="T35" fmla="*/ 175 h 388"/>
              <a:gd name="T36" fmla="*/ 335 w 388"/>
              <a:gd name="T37" fmla="*/ 213 h 388"/>
              <a:gd name="T38" fmla="*/ 274 w 388"/>
              <a:gd name="T39" fmla="*/ 226 h 388"/>
              <a:gd name="T40" fmla="*/ 226 w 388"/>
              <a:gd name="T41" fmla="*/ 194 h 388"/>
              <a:gd name="T42" fmla="*/ 274 w 388"/>
              <a:gd name="T43" fmla="*/ 194 h 388"/>
              <a:gd name="T44" fmla="*/ 349 w 388"/>
              <a:gd name="T45" fmla="*/ 178 h 388"/>
              <a:gd name="T46" fmla="*/ 112 w 388"/>
              <a:gd name="T47" fmla="*/ 162 h 388"/>
              <a:gd name="T48" fmla="*/ 193 w 388"/>
              <a:gd name="T49" fmla="*/ 194 h 388"/>
              <a:gd name="T50" fmla="*/ 173 w 388"/>
              <a:gd name="T51" fmla="*/ 213 h 388"/>
              <a:gd name="T52" fmla="*/ 52 w 388"/>
              <a:gd name="T53" fmla="*/ 213 h 388"/>
              <a:gd name="T54" fmla="*/ 32 w 388"/>
              <a:gd name="T55" fmla="*/ 194 h 388"/>
              <a:gd name="T56" fmla="*/ 112 w 388"/>
              <a:gd name="T57" fmla="*/ 162 h 388"/>
              <a:gd name="T58" fmla="*/ 198 w 388"/>
              <a:gd name="T59" fmla="*/ 113 h 388"/>
              <a:gd name="T60" fmla="*/ 274 w 388"/>
              <a:gd name="T61" fmla="*/ 129 h 388"/>
              <a:gd name="T62" fmla="*/ 354 w 388"/>
              <a:gd name="T63" fmla="*/ 110 h 388"/>
              <a:gd name="T64" fmla="*/ 335 w 388"/>
              <a:gd name="T65" fmla="*/ 149 h 388"/>
              <a:gd name="T66" fmla="*/ 274 w 388"/>
              <a:gd name="T67" fmla="*/ 162 h 388"/>
              <a:gd name="T68" fmla="*/ 193 w 388"/>
              <a:gd name="T69" fmla="*/ 129 h 388"/>
              <a:gd name="T70" fmla="*/ 274 w 388"/>
              <a:gd name="T71" fmla="*/ 32 h 388"/>
              <a:gd name="T72" fmla="*/ 354 w 388"/>
              <a:gd name="T73" fmla="*/ 65 h 388"/>
              <a:gd name="T74" fmla="*/ 335 w 388"/>
              <a:gd name="T75" fmla="*/ 85 h 388"/>
              <a:gd name="T76" fmla="*/ 213 w 388"/>
              <a:gd name="T77" fmla="*/ 85 h 388"/>
              <a:gd name="T78" fmla="*/ 193 w 388"/>
              <a:gd name="T79" fmla="*/ 65 h 388"/>
              <a:gd name="T80" fmla="*/ 274 w 388"/>
              <a:gd name="T81" fmla="*/ 32 h 388"/>
              <a:gd name="T82" fmla="*/ 198 w 388"/>
              <a:gd name="T83" fmla="*/ 16 h 388"/>
              <a:gd name="T84" fmla="*/ 161 w 388"/>
              <a:gd name="T85" fmla="*/ 129 h 388"/>
              <a:gd name="T86" fmla="*/ 162 w 388"/>
              <a:gd name="T87" fmla="*/ 135 h 388"/>
              <a:gd name="T88" fmla="*/ 37 w 388"/>
              <a:gd name="T89" fmla="*/ 145 h 388"/>
              <a:gd name="T90" fmla="*/ 0 w 388"/>
              <a:gd name="T91" fmla="*/ 323 h 388"/>
              <a:gd name="T92" fmla="*/ 37 w 388"/>
              <a:gd name="T93" fmla="*/ 372 h 388"/>
              <a:gd name="T94" fmla="*/ 188 w 388"/>
              <a:gd name="T95" fmla="*/ 372 h 388"/>
              <a:gd name="T96" fmla="*/ 226 w 388"/>
              <a:gd name="T97" fmla="*/ 316 h 388"/>
              <a:gd name="T98" fmla="*/ 274 w 388"/>
              <a:gd name="T99" fmla="*/ 323 h 388"/>
              <a:gd name="T100" fmla="*/ 387 w 388"/>
              <a:gd name="T101" fmla="*/ 258 h 388"/>
              <a:gd name="T102" fmla="*/ 349 w 388"/>
              <a:gd name="T103" fmla="*/ 16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88">
                <a:moveTo>
                  <a:pt x="32" y="304"/>
                </a:moveTo>
                <a:lnTo>
                  <a:pt x="32" y="304"/>
                </a:lnTo>
                <a:cubicBezTo>
                  <a:pt x="33" y="305"/>
                  <a:pt x="35" y="306"/>
                  <a:pt x="37" y="307"/>
                </a:cubicBezTo>
                <a:lnTo>
                  <a:pt x="37" y="307"/>
                </a:lnTo>
                <a:cubicBezTo>
                  <a:pt x="58" y="317"/>
                  <a:pt x="83" y="323"/>
                  <a:pt x="112" y="323"/>
                </a:cubicBezTo>
                <a:lnTo>
                  <a:pt x="112" y="323"/>
                </a:lnTo>
                <a:cubicBezTo>
                  <a:pt x="142" y="323"/>
                  <a:pt x="167" y="317"/>
                  <a:pt x="188" y="307"/>
                </a:cubicBezTo>
                <a:lnTo>
                  <a:pt x="188" y="307"/>
                </a:lnTo>
                <a:cubicBezTo>
                  <a:pt x="190" y="306"/>
                  <a:pt x="192" y="305"/>
                  <a:pt x="193" y="304"/>
                </a:cubicBezTo>
                <a:lnTo>
                  <a:pt x="193" y="323"/>
                </a:lnTo>
                <a:lnTo>
                  <a:pt x="193" y="323"/>
                </a:lnTo>
                <a:cubicBezTo>
                  <a:pt x="193" y="327"/>
                  <a:pt x="188" y="335"/>
                  <a:pt x="173" y="343"/>
                </a:cubicBezTo>
                <a:lnTo>
                  <a:pt x="173" y="343"/>
                </a:lnTo>
                <a:cubicBezTo>
                  <a:pt x="159" y="349"/>
                  <a:pt x="137" y="355"/>
                  <a:pt x="112" y="355"/>
                </a:cubicBezTo>
                <a:lnTo>
                  <a:pt x="112" y="355"/>
                </a:lnTo>
                <a:cubicBezTo>
                  <a:pt x="88" y="355"/>
                  <a:pt x="66" y="349"/>
                  <a:pt x="52" y="343"/>
                </a:cubicBezTo>
                <a:lnTo>
                  <a:pt x="52" y="343"/>
                </a:lnTo>
                <a:cubicBezTo>
                  <a:pt x="37" y="335"/>
                  <a:pt x="32" y="327"/>
                  <a:pt x="32" y="323"/>
                </a:cubicBezTo>
                <a:lnTo>
                  <a:pt x="32" y="304"/>
                </a:lnTo>
                <a:close/>
                <a:moveTo>
                  <a:pt x="354" y="240"/>
                </a:moveTo>
                <a:lnTo>
                  <a:pt x="354" y="258"/>
                </a:lnTo>
                <a:lnTo>
                  <a:pt x="354" y="258"/>
                </a:lnTo>
                <a:cubicBezTo>
                  <a:pt x="354" y="263"/>
                  <a:pt x="349" y="271"/>
                  <a:pt x="335" y="278"/>
                </a:cubicBezTo>
                <a:lnTo>
                  <a:pt x="335" y="278"/>
                </a:lnTo>
                <a:cubicBezTo>
                  <a:pt x="320" y="285"/>
                  <a:pt x="298" y="290"/>
                  <a:pt x="274" y="290"/>
                </a:cubicBezTo>
                <a:lnTo>
                  <a:pt x="274" y="290"/>
                </a:lnTo>
                <a:cubicBezTo>
                  <a:pt x="256" y="290"/>
                  <a:pt x="239" y="288"/>
                  <a:pt x="226" y="283"/>
                </a:cubicBezTo>
                <a:lnTo>
                  <a:pt x="226" y="252"/>
                </a:lnTo>
                <a:lnTo>
                  <a:pt x="226" y="252"/>
                </a:lnTo>
                <a:cubicBezTo>
                  <a:pt x="240" y="256"/>
                  <a:pt x="256" y="258"/>
                  <a:pt x="274" y="258"/>
                </a:cubicBezTo>
                <a:lnTo>
                  <a:pt x="274" y="258"/>
                </a:lnTo>
                <a:cubicBezTo>
                  <a:pt x="303" y="258"/>
                  <a:pt x="329" y="253"/>
                  <a:pt x="349" y="243"/>
                </a:cubicBezTo>
                <a:lnTo>
                  <a:pt x="349" y="243"/>
                </a:lnTo>
                <a:cubicBezTo>
                  <a:pt x="351" y="241"/>
                  <a:pt x="352" y="240"/>
                  <a:pt x="354" y="240"/>
                </a:cubicBezTo>
                <a:close/>
                <a:moveTo>
                  <a:pt x="32" y="240"/>
                </a:moveTo>
                <a:lnTo>
                  <a:pt x="32" y="240"/>
                </a:lnTo>
                <a:cubicBezTo>
                  <a:pt x="33" y="240"/>
                  <a:pt x="35" y="241"/>
                  <a:pt x="37" y="243"/>
                </a:cubicBezTo>
                <a:lnTo>
                  <a:pt x="37" y="243"/>
                </a:lnTo>
                <a:cubicBezTo>
                  <a:pt x="58" y="253"/>
                  <a:pt x="83" y="258"/>
                  <a:pt x="112" y="258"/>
                </a:cubicBezTo>
                <a:lnTo>
                  <a:pt x="112" y="258"/>
                </a:lnTo>
                <a:cubicBezTo>
                  <a:pt x="142" y="258"/>
                  <a:pt x="167" y="253"/>
                  <a:pt x="188" y="243"/>
                </a:cubicBezTo>
                <a:lnTo>
                  <a:pt x="188" y="243"/>
                </a:lnTo>
                <a:cubicBezTo>
                  <a:pt x="190" y="241"/>
                  <a:pt x="192" y="240"/>
                  <a:pt x="193" y="240"/>
                </a:cubicBezTo>
                <a:lnTo>
                  <a:pt x="193" y="258"/>
                </a:lnTo>
                <a:lnTo>
                  <a:pt x="193" y="258"/>
                </a:lnTo>
                <a:cubicBezTo>
                  <a:pt x="193" y="263"/>
                  <a:pt x="188" y="271"/>
                  <a:pt x="173" y="278"/>
                </a:cubicBezTo>
                <a:lnTo>
                  <a:pt x="173" y="278"/>
                </a:lnTo>
                <a:cubicBezTo>
                  <a:pt x="159" y="285"/>
                  <a:pt x="137" y="290"/>
                  <a:pt x="112" y="290"/>
                </a:cubicBezTo>
                <a:lnTo>
                  <a:pt x="112" y="290"/>
                </a:lnTo>
                <a:cubicBezTo>
                  <a:pt x="88" y="290"/>
                  <a:pt x="66" y="285"/>
                  <a:pt x="52" y="278"/>
                </a:cubicBezTo>
                <a:lnTo>
                  <a:pt x="52" y="278"/>
                </a:lnTo>
                <a:cubicBezTo>
                  <a:pt x="37" y="271"/>
                  <a:pt x="32" y="263"/>
                  <a:pt x="32" y="258"/>
                </a:cubicBezTo>
                <a:lnTo>
                  <a:pt x="32" y="240"/>
                </a:lnTo>
                <a:close/>
                <a:moveTo>
                  <a:pt x="354" y="175"/>
                </a:moveTo>
                <a:lnTo>
                  <a:pt x="354" y="194"/>
                </a:lnTo>
                <a:lnTo>
                  <a:pt x="354" y="194"/>
                </a:lnTo>
                <a:cubicBezTo>
                  <a:pt x="354" y="199"/>
                  <a:pt x="349" y="206"/>
                  <a:pt x="335" y="213"/>
                </a:cubicBezTo>
                <a:lnTo>
                  <a:pt x="335" y="213"/>
                </a:lnTo>
                <a:cubicBezTo>
                  <a:pt x="320" y="221"/>
                  <a:pt x="298" y="226"/>
                  <a:pt x="274" y="226"/>
                </a:cubicBezTo>
                <a:lnTo>
                  <a:pt x="274" y="226"/>
                </a:lnTo>
                <a:cubicBezTo>
                  <a:pt x="256" y="226"/>
                  <a:pt x="239" y="223"/>
                  <a:pt x="226" y="219"/>
                </a:cubicBezTo>
                <a:lnTo>
                  <a:pt x="226" y="194"/>
                </a:lnTo>
                <a:lnTo>
                  <a:pt x="226" y="194"/>
                </a:lnTo>
                <a:cubicBezTo>
                  <a:pt x="226" y="192"/>
                  <a:pt x="224" y="190"/>
                  <a:pt x="224" y="187"/>
                </a:cubicBezTo>
                <a:lnTo>
                  <a:pt x="224" y="187"/>
                </a:lnTo>
                <a:cubicBezTo>
                  <a:pt x="239" y="192"/>
                  <a:pt x="256" y="194"/>
                  <a:pt x="274" y="194"/>
                </a:cubicBezTo>
                <a:lnTo>
                  <a:pt x="274" y="194"/>
                </a:lnTo>
                <a:cubicBezTo>
                  <a:pt x="303" y="194"/>
                  <a:pt x="329" y="189"/>
                  <a:pt x="349" y="178"/>
                </a:cubicBezTo>
                <a:lnTo>
                  <a:pt x="349" y="178"/>
                </a:lnTo>
                <a:cubicBezTo>
                  <a:pt x="351" y="177"/>
                  <a:pt x="352" y="176"/>
                  <a:pt x="354" y="175"/>
                </a:cubicBezTo>
                <a:close/>
                <a:moveTo>
                  <a:pt x="112" y="162"/>
                </a:moveTo>
                <a:lnTo>
                  <a:pt x="112" y="162"/>
                </a:lnTo>
                <a:cubicBezTo>
                  <a:pt x="137" y="162"/>
                  <a:pt x="159" y="167"/>
                  <a:pt x="173" y="174"/>
                </a:cubicBezTo>
                <a:lnTo>
                  <a:pt x="173" y="174"/>
                </a:lnTo>
                <a:cubicBezTo>
                  <a:pt x="188" y="182"/>
                  <a:pt x="193" y="189"/>
                  <a:pt x="193" y="194"/>
                </a:cubicBezTo>
                <a:lnTo>
                  <a:pt x="193" y="194"/>
                </a:lnTo>
                <a:cubicBezTo>
                  <a:pt x="193" y="199"/>
                  <a:pt x="188" y="206"/>
                  <a:pt x="173" y="213"/>
                </a:cubicBezTo>
                <a:lnTo>
                  <a:pt x="173" y="213"/>
                </a:lnTo>
                <a:cubicBezTo>
                  <a:pt x="159" y="221"/>
                  <a:pt x="137" y="226"/>
                  <a:pt x="112" y="226"/>
                </a:cubicBezTo>
                <a:lnTo>
                  <a:pt x="112" y="226"/>
                </a:lnTo>
                <a:cubicBezTo>
                  <a:pt x="88" y="226"/>
                  <a:pt x="66" y="221"/>
                  <a:pt x="52" y="213"/>
                </a:cubicBezTo>
                <a:lnTo>
                  <a:pt x="52" y="213"/>
                </a:lnTo>
                <a:cubicBezTo>
                  <a:pt x="37" y="206"/>
                  <a:pt x="32" y="199"/>
                  <a:pt x="32" y="194"/>
                </a:cubicBezTo>
                <a:lnTo>
                  <a:pt x="32" y="194"/>
                </a:lnTo>
                <a:cubicBezTo>
                  <a:pt x="32" y="189"/>
                  <a:pt x="37" y="182"/>
                  <a:pt x="52" y="174"/>
                </a:cubicBezTo>
                <a:lnTo>
                  <a:pt x="52" y="174"/>
                </a:lnTo>
                <a:cubicBezTo>
                  <a:pt x="66" y="167"/>
                  <a:pt x="88" y="162"/>
                  <a:pt x="112" y="162"/>
                </a:cubicBezTo>
                <a:close/>
                <a:moveTo>
                  <a:pt x="193" y="110"/>
                </a:moveTo>
                <a:lnTo>
                  <a:pt x="193" y="110"/>
                </a:lnTo>
                <a:cubicBezTo>
                  <a:pt x="195" y="112"/>
                  <a:pt x="196" y="113"/>
                  <a:pt x="198" y="113"/>
                </a:cubicBezTo>
                <a:lnTo>
                  <a:pt x="198" y="113"/>
                </a:lnTo>
                <a:cubicBezTo>
                  <a:pt x="218" y="124"/>
                  <a:pt x="245" y="129"/>
                  <a:pt x="274" y="129"/>
                </a:cubicBezTo>
                <a:lnTo>
                  <a:pt x="274" y="129"/>
                </a:lnTo>
                <a:cubicBezTo>
                  <a:pt x="303" y="129"/>
                  <a:pt x="329" y="124"/>
                  <a:pt x="349" y="113"/>
                </a:cubicBezTo>
                <a:lnTo>
                  <a:pt x="349" y="113"/>
                </a:lnTo>
                <a:cubicBezTo>
                  <a:pt x="351" y="113"/>
                  <a:pt x="352" y="112"/>
                  <a:pt x="354" y="110"/>
                </a:cubicBezTo>
                <a:lnTo>
                  <a:pt x="354" y="129"/>
                </a:lnTo>
                <a:lnTo>
                  <a:pt x="354" y="129"/>
                </a:lnTo>
                <a:cubicBezTo>
                  <a:pt x="354" y="134"/>
                  <a:pt x="349" y="142"/>
                  <a:pt x="335" y="149"/>
                </a:cubicBezTo>
                <a:lnTo>
                  <a:pt x="335" y="149"/>
                </a:lnTo>
                <a:cubicBezTo>
                  <a:pt x="320" y="156"/>
                  <a:pt x="298" y="162"/>
                  <a:pt x="274" y="162"/>
                </a:cubicBezTo>
                <a:lnTo>
                  <a:pt x="274" y="162"/>
                </a:lnTo>
                <a:cubicBezTo>
                  <a:pt x="249" y="162"/>
                  <a:pt x="227" y="156"/>
                  <a:pt x="213" y="149"/>
                </a:cubicBezTo>
                <a:lnTo>
                  <a:pt x="213" y="149"/>
                </a:lnTo>
                <a:cubicBezTo>
                  <a:pt x="198" y="142"/>
                  <a:pt x="193" y="134"/>
                  <a:pt x="193" y="129"/>
                </a:cubicBezTo>
                <a:lnTo>
                  <a:pt x="193" y="110"/>
                </a:lnTo>
                <a:close/>
                <a:moveTo>
                  <a:pt x="274" y="32"/>
                </a:moveTo>
                <a:lnTo>
                  <a:pt x="274" y="32"/>
                </a:lnTo>
                <a:cubicBezTo>
                  <a:pt x="298" y="32"/>
                  <a:pt x="320" y="38"/>
                  <a:pt x="335" y="45"/>
                </a:cubicBezTo>
                <a:lnTo>
                  <a:pt x="335" y="45"/>
                </a:lnTo>
                <a:cubicBezTo>
                  <a:pt x="349" y="52"/>
                  <a:pt x="354" y="60"/>
                  <a:pt x="354" y="65"/>
                </a:cubicBezTo>
                <a:lnTo>
                  <a:pt x="354" y="65"/>
                </a:lnTo>
                <a:cubicBezTo>
                  <a:pt x="354" y="69"/>
                  <a:pt x="349" y="77"/>
                  <a:pt x="335" y="85"/>
                </a:cubicBezTo>
                <a:lnTo>
                  <a:pt x="335" y="85"/>
                </a:lnTo>
                <a:cubicBezTo>
                  <a:pt x="320" y="92"/>
                  <a:pt x="298" y="97"/>
                  <a:pt x="274" y="97"/>
                </a:cubicBezTo>
                <a:lnTo>
                  <a:pt x="274" y="97"/>
                </a:lnTo>
                <a:cubicBezTo>
                  <a:pt x="249" y="97"/>
                  <a:pt x="227" y="92"/>
                  <a:pt x="213" y="85"/>
                </a:cubicBezTo>
                <a:lnTo>
                  <a:pt x="213" y="85"/>
                </a:lnTo>
                <a:cubicBezTo>
                  <a:pt x="198" y="77"/>
                  <a:pt x="193" y="69"/>
                  <a:pt x="193" y="65"/>
                </a:cubicBezTo>
                <a:lnTo>
                  <a:pt x="193" y="65"/>
                </a:lnTo>
                <a:cubicBezTo>
                  <a:pt x="193" y="60"/>
                  <a:pt x="198" y="52"/>
                  <a:pt x="213" y="45"/>
                </a:cubicBezTo>
                <a:lnTo>
                  <a:pt x="213" y="45"/>
                </a:lnTo>
                <a:cubicBezTo>
                  <a:pt x="227" y="38"/>
                  <a:pt x="249" y="32"/>
                  <a:pt x="274" y="32"/>
                </a:cubicBezTo>
                <a:close/>
                <a:moveTo>
                  <a:pt x="274" y="0"/>
                </a:moveTo>
                <a:lnTo>
                  <a:pt x="274" y="0"/>
                </a:lnTo>
                <a:cubicBezTo>
                  <a:pt x="245" y="0"/>
                  <a:pt x="218" y="6"/>
                  <a:pt x="198" y="16"/>
                </a:cubicBezTo>
                <a:lnTo>
                  <a:pt x="198" y="16"/>
                </a:lnTo>
                <a:cubicBezTo>
                  <a:pt x="177" y="26"/>
                  <a:pt x="161" y="43"/>
                  <a:pt x="161" y="65"/>
                </a:cubicBezTo>
                <a:lnTo>
                  <a:pt x="161" y="129"/>
                </a:lnTo>
                <a:lnTo>
                  <a:pt x="161" y="129"/>
                </a:lnTo>
                <a:cubicBezTo>
                  <a:pt x="161" y="131"/>
                  <a:pt x="162" y="133"/>
                  <a:pt x="162" y="135"/>
                </a:cubicBezTo>
                <a:lnTo>
                  <a:pt x="162" y="135"/>
                </a:lnTo>
                <a:cubicBezTo>
                  <a:pt x="147" y="132"/>
                  <a:pt x="131" y="129"/>
                  <a:pt x="112" y="129"/>
                </a:cubicBezTo>
                <a:lnTo>
                  <a:pt x="112" y="129"/>
                </a:lnTo>
                <a:cubicBezTo>
                  <a:pt x="83" y="129"/>
                  <a:pt x="58" y="134"/>
                  <a:pt x="37" y="145"/>
                </a:cubicBezTo>
                <a:lnTo>
                  <a:pt x="37" y="145"/>
                </a:lnTo>
                <a:cubicBezTo>
                  <a:pt x="16" y="155"/>
                  <a:pt x="0" y="172"/>
                  <a:pt x="0" y="194"/>
                </a:cubicBezTo>
                <a:lnTo>
                  <a:pt x="0" y="323"/>
                </a:lnTo>
                <a:lnTo>
                  <a:pt x="0" y="323"/>
                </a:lnTo>
                <a:cubicBezTo>
                  <a:pt x="0" y="345"/>
                  <a:pt x="16" y="361"/>
                  <a:pt x="37" y="372"/>
                </a:cubicBezTo>
                <a:lnTo>
                  <a:pt x="37" y="372"/>
                </a:lnTo>
                <a:cubicBezTo>
                  <a:pt x="58" y="382"/>
                  <a:pt x="83" y="387"/>
                  <a:pt x="112" y="387"/>
                </a:cubicBezTo>
                <a:lnTo>
                  <a:pt x="112" y="387"/>
                </a:lnTo>
                <a:cubicBezTo>
                  <a:pt x="142" y="387"/>
                  <a:pt x="167" y="382"/>
                  <a:pt x="188" y="372"/>
                </a:cubicBezTo>
                <a:lnTo>
                  <a:pt x="188" y="372"/>
                </a:lnTo>
                <a:cubicBezTo>
                  <a:pt x="208" y="361"/>
                  <a:pt x="226" y="345"/>
                  <a:pt x="226" y="323"/>
                </a:cubicBezTo>
                <a:lnTo>
                  <a:pt x="226" y="316"/>
                </a:lnTo>
                <a:lnTo>
                  <a:pt x="226" y="316"/>
                </a:lnTo>
                <a:cubicBezTo>
                  <a:pt x="240" y="320"/>
                  <a:pt x="256" y="323"/>
                  <a:pt x="274" y="323"/>
                </a:cubicBezTo>
                <a:lnTo>
                  <a:pt x="274" y="323"/>
                </a:lnTo>
                <a:cubicBezTo>
                  <a:pt x="303" y="323"/>
                  <a:pt x="329" y="317"/>
                  <a:pt x="349" y="307"/>
                </a:cubicBezTo>
                <a:lnTo>
                  <a:pt x="349" y="307"/>
                </a:lnTo>
                <a:cubicBezTo>
                  <a:pt x="370" y="296"/>
                  <a:pt x="387" y="280"/>
                  <a:pt x="387" y="258"/>
                </a:cubicBezTo>
                <a:lnTo>
                  <a:pt x="387" y="65"/>
                </a:lnTo>
                <a:lnTo>
                  <a:pt x="387" y="65"/>
                </a:lnTo>
                <a:cubicBezTo>
                  <a:pt x="387" y="43"/>
                  <a:pt x="370" y="26"/>
                  <a:pt x="349" y="16"/>
                </a:cubicBezTo>
                <a:lnTo>
                  <a:pt x="349" y="16"/>
                </a:lnTo>
                <a:cubicBezTo>
                  <a:pt x="329" y="6"/>
                  <a:pt x="303" y="0"/>
                  <a:pt x="274" y="0"/>
                </a:cubicBezTo>
                <a:close/>
              </a:path>
            </a:pathLst>
          </a:custGeom>
          <a:solidFill>
            <a:schemeClr val="bg1"/>
          </a:solidFill>
          <a:ln>
            <a:noFill/>
          </a:ln>
          <a:effectLst/>
        </p:spPr>
        <p:txBody>
          <a:bodyPr wrap="none" anchor="ctr"/>
          <a:lstStyle/>
          <a:p>
            <a:pPr eaLnBrk="1" fontAlgn="auto" hangingPunct="1">
              <a:spcBef>
                <a:spcPts val="0"/>
              </a:spcBef>
              <a:spcAft>
                <a:spcPts val="0"/>
              </a:spcAft>
              <a:defRPr/>
            </a:pPr>
            <a:endParaRPr lang="en-US" sz="5922" dirty="0">
              <a:latin typeface="Heebo Light" pitchFamily="2" charset="-79"/>
            </a:endParaRPr>
          </a:p>
        </p:txBody>
      </p:sp>
      <p:sp>
        <p:nvSpPr>
          <p:cNvPr id="22" name="Freeform 86">
            <a:extLst>
              <a:ext uri="{FF2B5EF4-FFF2-40B4-BE49-F238E27FC236}">
                <a16:creationId xmlns:a16="http://schemas.microsoft.com/office/drawing/2014/main" id="{7A44DF89-A336-D841-B0E7-DE31675042F6}"/>
              </a:ext>
            </a:extLst>
          </p:cNvPr>
          <p:cNvSpPr>
            <a:spLocks noChangeAspect="1" noChangeArrowheads="1"/>
          </p:cNvSpPr>
          <p:nvPr/>
        </p:nvSpPr>
        <p:spPr bwMode="auto">
          <a:xfrm>
            <a:off x="5306476" y="7521081"/>
            <a:ext cx="629632" cy="446676"/>
          </a:xfrm>
          <a:custGeom>
            <a:avLst/>
            <a:gdLst>
              <a:gd name="T0" fmla="*/ 48 w 452"/>
              <a:gd name="T1" fmla="*/ 33 h 324"/>
              <a:gd name="T2" fmla="*/ 402 w 452"/>
              <a:gd name="T3" fmla="*/ 33 h 324"/>
              <a:gd name="T4" fmla="*/ 402 w 452"/>
              <a:gd name="T5" fmla="*/ 33 h 324"/>
              <a:gd name="T6" fmla="*/ 419 w 452"/>
              <a:gd name="T7" fmla="*/ 49 h 324"/>
              <a:gd name="T8" fmla="*/ 419 w 452"/>
              <a:gd name="T9" fmla="*/ 81 h 324"/>
              <a:gd name="T10" fmla="*/ 48 w 452"/>
              <a:gd name="T11" fmla="*/ 81 h 324"/>
              <a:gd name="T12" fmla="*/ 48 w 452"/>
              <a:gd name="T13" fmla="*/ 113 h 324"/>
              <a:gd name="T14" fmla="*/ 419 w 452"/>
              <a:gd name="T15" fmla="*/ 113 h 324"/>
              <a:gd name="T16" fmla="*/ 419 w 452"/>
              <a:gd name="T17" fmla="*/ 275 h 324"/>
              <a:gd name="T18" fmla="*/ 419 w 452"/>
              <a:gd name="T19" fmla="*/ 275 h 324"/>
              <a:gd name="T20" fmla="*/ 402 w 452"/>
              <a:gd name="T21" fmla="*/ 290 h 324"/>
              <a:gd name="T22" fmla="*/ 48 w 452"/>
              <a:gd name="T23" fmla="*/ 290 h 324"/>
              <a:gd name="T24" fmla="*/ 48 w 452"/>
              <a:gd name="T25" fmla="*/ 290 h 324"/>
              <a:gd name="T26" fmla="*/ 32 w 452"/>
              <a:gd name="T27" fmla="*/ 275 h 324"/>
              <a:gd name="T28" fmla="*/ 32 w 452"/>
              <a:gd name="T29" fmla="*/ 49 h 324"/>
              <a:gd name="T30" fmla="*/ 32 w 452"/>
              <a:gd name="T31" fmla="*/ 49 h 324"/>
              <a:gd name="T32" fmla="*/ 48 w 452"/>
              <a:gd name="T33" fmla="*/ 33 h 324"/>
              <a:gd name="T34" fmla="*/ 48 w 452"/>
              <a:gd name="T35" fmla="*/ 0 h 324"/>
              <a:gd name="T36" fmla="*/ 48 w 452"/>
              <a:gd name="T37" fmla="*/ 0 h 324"/>
              <a:gd name="T38" fmla="*/ 0 w 452"/>
              <a:gd name="T39" fmla="*/ 49 h 324"/>
              <a:gd name="T40" fmla="*/ 0 w 452"/>
              <a:gd name="T41" fmla="*/ 275 h 324"/>
              <a:gd name="T42" fmla="*/ 0 w 452"/>
              <a:gd name="T43" fmla="*/ 275 h 324"/>
              <a:gd name="T44" fmla="*/ 48 w 452"/>
              <a:gd name="T45" fmla="*/ 323 h 324"/>
              <a:gd name="T46" fmla="*/ 402 w 452"/>
              <a:gd name="T47" fmla="*/ 323 h 324"/>
              <a:gd name="T48" fmla="*/ 402 w 452"/>
              <a:gd name="T49" fmla="*/ 323 h 324"/>
              <a:gd name="T50" fmla="*/ 451 w 452"/>
              <a:gd name="T51" fmla="*/ 275 h 324"/>
              <a:gd name="T52" fmla="*/ 451 w 452"/>
              <a:gd name="T53" fmla="*/ 49 h 324"/>
              <a:gd name="T54" fmla="*/ 451 w 452"/>
              <a:gd name="T55" fmla="*/ 49 h 324"/>
              <a:gd name="T56" fmla="*/ 402 w 452"/>
              <a:gd name="T57" fmla="*/ 0 h 324"/>
              <a:gd name="T58" fmla="*/ 48 w 452"/>
              <a:gd name="T59"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2" h="324">
                <a:moveTo>
                  <a:pt x="48" y="33"/>
                </a:moveTo>
                <a:lnTo>
                  <a:pt x="402" y="33"/>
                </a:lnTo>
                <a:lnTo>
                  <a:pt x="402" y="33"/>
                </a:lnTo>
                <a:cubicBezTo>
                  <a:pt x="412" y="33"/>
                  <a:pt x="419" y="40"/>
                  <a:pt x="419" y="49"/>
                </a:cubicBezTo>
                <a:lnTo>
                  <a:pt x="419" y="81"/>
                </a:lnTo>
                <a:lnTo>
                  <a:pt x="48" y="81"/>
                </a:lnTo>
                <a:lnTo>
                  <a:pt x="48" y="113"/>
                </a:lnTo>
                <a:lnTo>
                  <a:pt x="419" y="113"/>
                </a:lnTo>
                <a:lnTo>
                  <a:pt x="419" y="275"/>
                </a:lnTo>
                <a:lnTo>
                  <a:pt x="419" y="275"/>
                </a:lnTo>
                <a:cubicBezTo>
                  <a:pt x="419" y="284"/>
                  <a:pt x="412" y="290"/>
                  <a:pt x="402" y="290"/>
                </a:cubicBezTo>
                <a:lnTo>
                  <a:pt x="48" y="290"/>
                </a:lnTo>
                <a:lnTo>
                  <a:pt x="48" y="290"/>
                </a:lnTo>
                <a:cubicBezTo>
                  <a:pt x="39" y="290"/>
                  <a:pt x="32" y="284"/>
                  <a:pt x="32" y="275"/>
                </a:cubicBezTo>
                <a:lnTo>
                  <a:pt x="32" y="49"/>
                </a:lnTo>
                <a:lnTo>
                  <a:pt x="32" y="49"/>
                </a:lnTo>
                <a:cubicBezTo>
                  <a:pt x="32" y="40"/>
                  <a:pt x="39" y="33"/>
                  <a:pt x="48" y="33"/>
                </a:cubicBezTo>
                <a:close/>
                <a:moveTo>
                  <a:pt x="48" y="0"/>
                </a:moveTo>
                <a:lnTo>
                  <a:pt x="48" y="0"/>
                </a:lnTo>
                <a:cubicBezTo>
                  <a:pt x="21" y="0"/>
                  <a:pt x="0" y="22"/>
                  <a:pt x="0" y="49"/>
                </a:cubicBezTo>
                <a:lnTo>
                  <a:pt x="0" y="275"/>
                </a:lnTo>
                <a:lnTo>
                  <a:pt x="0" y="275"/>
                </a:lnTo>
                <a:cubicBezTo>
                  <a:pt x="0" y="301"/>
                  <a:pt x="21" y="323"/>
                  <a:pt x="48" y="323"/>
                </a:cubicBezTo>
                <a:lnTo>
                  <a:pt x="402" y="323"/>
                </a:lnTo>
                <a:lnTo>
                  <a:pt x="402" y="323"/>
                </a:lnTo>
                <a:cubicBezTo>
                  <a:pt x="429" y="323"/>
                  <a:pt x="451" y="301"/>
                  <a:pt x="451" y="275"/>
                </a:cubicBezTo>
                <a:lnTo>
                  <a:pt x="451" y="49"/>
                </a:lnTo>
                <a:lnTo>
                  <a:pt x="451" y="49"/>
                </a:lnTo>
                <a:cubicBezTo>
                  <a:pt x="451" y="22"/>
                  <a:pt x="429" y="0"/>
                  <a:pt x="402" y="0"/>
                </a:cubicBezTo>
                <a:lnTo>
                  <a:pt x="48" y="0"/>
                </a:lnTo>
                <a:close/>
              </a:path>
            </a:pathLst>
          </a:custGeom>
          <a:solidFill>
            <a:schemeClr val="bg1"/>
          </a:solidFill>
          <a:ln>
            <a:noFill/>
          </a:ln>
          <a:effectLst/>
        </p:spPr>
        <p:txBody>
          <a:bodyPr wrap="none" anchor="ctr"/>
          <a:lstStyle/>
          <a:p>
            <a:pPr eaLnBrk="1" fontAlgn="auto" hangingPunct="1">
              <a:spcBef>
                <a:spcPts val="0"/>
              </a:spcBef>
              <a:spcAft>
                <a:spcPts val="0"/>
              </a:spcAft>
              <a:defRPr/>
            </a:pPr>
            <a:endParaRPr lang="en-US" sz="5922" dirty="0">
              <a:latin typeface="Heebo Light" pitchFamily="2" charset="-79"/>
            </a:endParaRPr>
          </a:p>
        </p:txBody>
      </p:sp>
      <p:sp>
        <p:nvSpPr>
          <p:cNvPr id="23" name="Freeform 90">
            <a:extLst>
              <a:ext uri="{FF2B5EF4-FFF2-40B4-BE49-F238E27FC236}">
                <a16:creationId xmlns:a16="http://schemas.microsoft.com/office/drawing/2014/main" id="{6DE3FD07-D5CD-DB46-B032-3BA355AF31DE}"/>
              </a:ext>
            </a:extLst>
          </p:cNvPr>
          <p:cNvSpPr>
            <a:spLocks noChangeAspect="1" noChangeArrowheads="1"/>
          </p:cNvSpPr>
          <p:nvPr/>
        </p:nvSpPr>
        <p:spPr bwMode="auto">
          <a:xfrm>
            <a:off x="10205545" y="4869574"/>
            <a:ext cx="591720" cy="537326"/>
          </a:xfrm>
          <a:custGeom>
            <a:avLst/>
            <a:gdLst>
              <a:gd name="T0" fmla="*/ 121 w 426"/>
              <a:gd name="T1" fmla="*/ 227 h 390"/>
              <a:gd name="T2" fmla="*/ 91 w 426"/>
              <a:gd name="T3" fmla="*/ 231 h 390"/>
              <a:gd name="T4" fmla="*/ 31 w 426"/>
              <a:gd name="T5" fmla="*/ 356 h 390"/>
              <a:gd name="T6" fmla="*/ 226 w 426"/>
              <a:gd name="T7" fmla="*/ 389 h 390"/>
              <a:gd name="T8" fmla="*/ 412 w 426"/>
              <a:gd name="T9" fmla="*/ 277 h 390"/>
              <a:gd name="T10" fmla="*/ 114 w 426"/>
              <a:gd name="T11" fmla="*/ 290 h 390"/>
              <a:gd name="T12" fmla="*/ 41 w 426"/>
              <a:gd name="T13" fmla="*/ 285 h 390"/>
              <a:gd name="T14" fmla="*/ 102 w 426"/>
              <a:gd name="T15" fmla="*/ 261 h 390"/>
              <a:gd name="T16" fmla="*/ 121 w 426"/>
              <a:gd name="T17" fmla="*/ 259 h 390"/>
              <a:gd name="T18" fmla="*/ 156 w 426"/>
              <a:gd name="T19" fmla="*/ 272 h 390"/>
              <a:gd name="T20" fmla="*/ 156 w 426"/>
              <a:gd name="T21" fmla="*/ 272 h 390"/>
              <a:gd name="T22" fmla="*/ 203 w 426"/>
              <a:gd name="T23" fmla="*/ 302 h 390"/>
              <a:gd name="T24" fmla="*/ 273 w 426"/>
              <a:gd name="T25" fmla="*/ 275 h 390"/>
              <a:gd name="T26" fmla="*/ 213 w 426"/>
              <a:gd name="T27" fmla="*/ 271 h 390"/>
              <a:gd name="T28" fmla="*/ 178 w 426"/>
              <a:gd name="T29" fmla="*/ 248 h 390"/>
              <a:gd name="T30" fmla="*/ 177 w 426"/>
              <a:gd name="T31" fmla="*/ 247 h 390"/>
              <a:gd name="T32" fmla="*/ 225 w 426"/>
              <a:gd name="T33" fmla="*/ 0 h 390"/>
              <a:gd name="T34" fmla="*/ 225 w 426"/>
              <a:gd name="T35" fmla="*/ 20 h 390"/>
              <a:gd name="T36" fmla="*/ 218 w 426"/>
              <a:gd name="T37" fmla="*/ 23 h 390"/>
              <a:gd name="T38" fmla="*/ 207 w 426"/>
              <a:gd name="T39" fmla="*/ 32 h 390"/>
              <a:gd name="T40" fmla="*/ 198 w 426"/>
              <a:gd name="T41" fmla="*/ 43 h 390"/>
              <a:gd name="T42" fmla="*/ 193 w 426"/>
              <a:gd name="T43" fmla="*/ 65 h 390"/>
              <a:gd name="T44" fmla="*/ 194 w 426"/>
              <a:gd name="T45" fmla="*/ 75 h 390"/>
              <a:gd name="T46" fmla="*/ 201 w 426"/>
              <a:gd name="T47" fmla="*/ 92 h 390"/>
              <a:gd name="T48" fmla="*/ 207 w 426"/>
              <a:gd name="T49" fmla="*/ 99 h 390"/>
              <a:gd name="T50" fmla="*/ 215 w 426"/>
              <a:gd name="T51" fmla="*/ 105 h 390"/>
              <a:gd name="T52" fmla="*/ 241 w 426"/>
              <a:gd name="T53" fmla="*/ 114 h 390"/>
              <a:gd name="T54" fmla="*/ 247 w 426"/>
              <a:gd name="T55" fmla="*/ 115 h 390"/>
              <a:gd name="T56" fmla="*/ 253 w 426"/>
              <a:gd name="T57" fmla="*/ 118 h 390"/>
              <a:gd name="T58" fmla="*/ 256 w 426"/>
              <a:gd name="T59" fmla="*/ 123 h 390"/>
              <a:gd name="T60" fmla="*/ 257 w 426"/>
              <a:gd name="T61" fmla="*/ 130 h 390"/>
              <a:gd name="T62" fmla="*/ 247 w 426"/>
              <a:gd name="T63" fmla="*/ 144 h 390"/>
              <a:gd name="T64" fmla="*/ 241 w 426"/>
              <a:gd name="T65" fmla="*/ 146 h 390"/>
              <a:gd name="T66" fmla="*/ 235 w 426"/>
              <a:gd name="T67" fmla="*/ 144 h 390"/>
              <a:gd name="T68" fmla="*/ 230 w 426"/>
              <a:gd name="T69" fmla="*/ 141 h 390"/>
              <a:gd name="T70" fmla="*/ 226 w 426"/>
              <a:gd name="T71" fmla="*/ 136 h 390"/>
              <a:gd name="T72" fmla="*/ 193 w 426"/>
              <a:gd name="T73" fmla="*/ 130 h 390"/>
              <a:gd name="T74" fmla="*/ 193 w 426"/>
              <a:gd name="T75" fmla="*/ 137 h 390"/>
              <a:gd name="T76" fmla="*/ 195 w 426"/>
              <a:gd name="T77" fmla="*/ 144 h 390"/>
              <a:gd name="T78" fmla="*/ 207 w 426"/>
              <a:gd name="T79" fmla="*/ 163 h 390"/>
              <a:gd name="T80" fmla="*/ 212 w 426"/>
              <a:gd name="T81" fmla="*/ 168 h 390"/>
              <a:gd name="T82" fmla="*/ 218 w 426"/>
              <a:gd name="T83" fmla="*/ 172 h 390"/>
              <a:gd name="T84" fmla="*/ 225 w 426"/>
              <a:gd name="T85" fmla="*/ 175 h 390"/>
              <a:gd name="T86" fmla="*/ 257 w 426"/>
              <a:gd name="T87" fmla="*/ 194 h 390"/>
              <a:gd name="T88" fmla="*/ 257 w 426"/>
              <a:gd name="T89" fmla="*/ 175 h 390"/>
              <a:gd name="T90" fmla="*/ 290 w 426"/>
              <a:gd name="T91" fmla="*/ 130 h 390"/>
              <a:gd name="T92" fmla="*/ 251 w 426"/>
              <a:gd name="T93" fmla="*/ 82 h 390"/>
              <a:gd name="T94" fmla="*/ 241 w 426"/>
              <a:gd name="T95" fmla="*/ 81 h 390"/>
              <a:gd name="T96" fmla="*/ 235 w 426"/>
              <a:gd name="T97" fmla="*/ 80 h 390"/>
              <a:gd name="T98" fmla="*/ 230 w 426"/>
              <a:gd name="T99" fmla="*/ 77 h 390"/>
              <a:gd name="T100" fmla="*/ 226 w 426"/>
              <a:gd name="T101" fmla="*/ 71 h 390"/>
              <a:gd name="T102" fmla="*/ 225 w 426"/>
              <a:gd name="T103" fmla="*/ 65 h 390"/>
              <a:gd name="T104" fmla="*/ 226 w 426"/>
              <a:gd name="T105" fmla="*/ 59 h 390"/>
              <a:gd name="T106" fmla="*/ 230 w 426"/>
              <a:gd name="T107" fmla="*/ 54 h 390"/>
              <a:gd name="T108" fmla="*/ 241 w 426"/>
              <a:gd name="T109" fmla="*/ 49 h 390"/>
              <a:gd name="T110" fmla="*/ 290 w 426"/>
              <a:gd name="T111" fmla="*/ 65 h 390"/>
              <a:gd name="T112" fmla="*/ 289 w 426"/>
              <a:gd name="T113" fmla="*/ 58 h 390"/>
              <a:gd name="T114" fmla="*/ 287 w 426"/>
              <a:gd name="T115" fmla="*/ 50 h 390"/>
              <a:gd name="T116" fmla="*/ 257 w 426"/>
              <a:gd name="T117" fmla="*/ 20 h 390"/>
              <a:gd name="T118" fmla="*/ 225 w 426"/>
              <a:gd name="T11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6" h="390">
                <a:moveTo>
                  <a:pt x="121" y="227"/>
                </a:moveTo>
                <a:lnTo>
                  <a:pt x="121" y="227"/>
                </a:lnTo>
                <a:cubicBezTo>
                  <a:pt x="104" y="227"/>
                  <a:pt x="91" y="231"/>
                  <a:pt x="91" y="231"/>
                </a:cubicBezTo>
                <a:lnTo>
                  <a:pt x="91" y="231"/>
                </a:lnTo>
                <a:lnTo>
                  <a:pt x="0" y="266"/>
                </a:lnTo>
                <a:lnTo>
                  <a:pt x="31" y="356"/>
                </a:lnTo>
                <a:lnTo>
                  <a:pt x="111" y="325"/>
                </a:lnTo>
                <a:lnTo>
                  <a:pt x="226" y="389"/>
                </a:lnTo>
                <a:lnTo>
                  <a:pt x="425" y="307"/>
                </a:lnTo>
                <a:lnTo>
                  <a:pt x="412" y="277"/>
                </a:lnTo>
                <a:lnTo>
                  <a:pt x="228" y="353"/>
                </a:lnTo>
                <a:lnTo>
                  <a:pt x="114" y="290"/>
                </a:lnTo>
                <a:lnTo>
                  <a:pt x="51" y="314"/>
                </a:lnTo>
                <a:lnTo>
                  <a:pt x="41" y="285"/>
                </a:lnTo>
                <a:lnTo>
                  <a:pt x="102" y="261"/>
                </a:lnTo>
                <a:lnTo>
                  <a:pt x="102" y="261"/>
                </a:lnTo>
                <a:cubicBezTo>
                  <a:pt x="102" y="261"/>
                  <a:pt x="109" y="259"/>
                  <a:pt x="121" y="259"/>
                </a:cubicBezTo>
                <a:lnTo>
                  <a:pt x="121" y="259"/>
                </a:lnTo>
                <a:cubicBezTo>
                  <a:pt x="132" y="259"/>
                  <a:pt x="145" y="261"/>
                  <a:pt x="156" y="271"/>
                </a:cubicBezTo>
                <a:lnTo>
                  <a:pt x="156" y="272"/>
                </a:lnTo>
                <a:lnTo>
                  <a:pt x="156" y="272"/>
                </a:lnTo>
                <a:lnTo>
                  <a:pt x="156" y="272"/>
                </a:lnTo>
                <a:cubicBezTo>
                  <a:pt x="173" y="286"/>
                  <a:pt x="186" y="296"/>
                  <a:pt x="203" y="302"/>
                </a:cubicBezTo>
                <a:lnTo>
                  <a:pt x="203" y="302"/>
                </a:lnTo>
                <a:cubicBezTo>
                  <a:pt x="221" y="307"/>
                  <a:pt x="240" y="308"/>
                  <a:pt x="274" y="308"/>
                </a:cubicBezTo>
                <a:lnTo>
                  <a:pt x="273" y="275"/>
                </a:lnTo>
                <a:lnTo>
                  <a:pt x="273" y="275"/>
                </a:lnTo>
                <a:cubicBezTo>
                  <a:pt x="241" y="275"/>
                  <a:pt x="224" y="274"/>
                  <a:pt x="213" y="271"/>
                </a:cubicBezTo>
                <a:lnTo>
                  <a:pt x="213" y="271"/>
                </a:lnTo>
                <a:cubicBezTo>
                  <a:pt x="202" y="268"/>
                  <a:pt x="194" y="261"/>
                  <a:pt x="178" y="248"/>
                </a:cubicBezTo>
                <a:lnTo>
                  <a:pt x="177" y="247"/>
                </a:lnTo>
                <a:lnTo>
                  <a:pt x="177" y="247"/>
                </a:lnTo>
                <a:cubicBezTo>
                  <a:pt x="159" y="231"/>
                  <a:pt x="137" y="227"/>
                  <a:pt x="121" y="227"/>
                </a:cubicBezTo>
                <a:close/>
                <a:moveTo>
                  <a:pt x="225" y="0"/>
                </a:moveTo>
                <a:lnTo>
                  <a:pt x="225" y="20"/>
                </a:lnTo>
                <a:lnTo>
                  <a:pt x="225" y="20"/>
                </a:lnTo>
                <a:cubicBezTo>
                  <a:pt x="223" y="21"/>
                  <a:pt x="220" y="22"/>
                  <a:pt x="218" y="23"/>
                </a:cubicBezTo>
                <a:lnTo>
                  <a:pt x="218" y="23"/>
                </a:lnTo>
                <a:cubicBezTo>
                  <a:pt x="214" y="25"/>
                  <a:pt x="210" y="28"/>
                  <a:pt x="207" y="32"/>
                </a:cubicBezTo>
                <a:lnTo>
                  <a:pt x="207" y="32"/>
                </a:lnTo>
                <a:cubicBezTo>
                  <a:pt x="203" y="35"/>
                  <a:pt x="200" y="39"/>
                  <a:pt x="198" y="43"/>
                </a:cubicBezTo>
                <a:lnTo>
                  <a:pt x="198" y="43"/>
                </a:lnTo>
                <a:cubicBezTo>
                  <a:pt x="195" y="50"/>
                  <a:pt x="193" y="58"/>
                  <a:pt x="193" y="65"/>
                </a:cubicBezTo>
                <a:lnTo>
                  <a:pt x="193" y="65"/>
                </a:lnTo>
                <a:cubicBezTo>
                  <a:pt x="193" y="69"/>
                  <a:pt x="193" y="71"/>
                  <a:pt x="194" y="75"/>
                </a:cubicBezTo>
                <a:lnTo>
                  <a:pt x="194" y="75"/>
                </a:lnTo>
                <a:cubicBezTo>
                  <a:pt x="195" y="81"/>
                  <a:pt x="197" y="87"/>
                  <a:pt x="201" y="92"/>
                </a:cubicBezTo>
                <a:lnTo>
                  <a:pt x="201" y="92"/>
                </a:lnTo>
                <a:cubicBezTo>
                  <a:pt x="203" y="95"/>
                  <a:pt x="205" y="97"/>
                  <a:pt x="207" y="99"/>
                </a:cubicBezTo>
                <a:lnTo>
                  <a:pt x="207" y="99"/>
                </a:lnTo>
                <a:cubicBezTo>
                  <a:pt x="209" y="101"/>
                  <a:pt x="212" y="103"/>
                  <a:pt x="215" y="105"/>
                </a:cubicBezTo>
                <a:lnTo>
                  <a:pt x="215" y="105"/>
                </a:lnTo>
                <a:cubicBezTo>
                  <a:pt x="222" y="110"/>
                  <a:pt x="232" y="114"/>
                  <a:pt x="241" y="114"/>
                </a:cubicBezTo>
                <a:lnTo>
                  <a:pt x="241" y="114"/>
                </a:lnTo>
                <a:cubicBezTo>
                  <a:pt x="243" y="114"/>
                  <a:pt x="246" y="114"/>
                  <a:pt x="247" y="115"/>
                </a:cubicBezTo>
                <a:lnTo>
                  <a:pt x="247" y="115"/>
                </a:lnTo>
                <a:cubicBezTo>
                  <a:pt x="250" y="116"/>
                  <a:pt x="251" y="117"/>
                  <a:pt x="253" y="118"/>
                </a:cubicBezTo>
                <a:lnTo>
                  <a:pt x="253" y="118"/>
                </a:lnTo>
                <a:cubicBezTo>
                  <a:pt x="254" y="120"/>
                  <a:pt x="255" y="121"/>
                  <a:pt x="256" y="123"/>
                </a:cubicBezTo>
                <a:lnTo>
                  <a:pt x="256" y="123"/>
                </a:lnTo>
                <a:cubicBezTo>
                  <a:pt x="257" y="125"/>
                  <a:pt x="257" y="127"/>
                  <a:pt x="257" y="130"/>
                </a:cubicBezTo>
                <a:lnTo>
                  <a:pt x="257" y="130"/>
                </a:lnTo>
                <a:cubicBezTo>
                  <a:pt x="257" y="137"/>
                  <a:pt x="253" y="142"/>
                  <a:pt x="247" y="144"/>
                </a:cubicBezTo>
                <a:lnTo>
                  <a:pt x="247" y="144"/>
                </a:lnTo>
                <a:cubicBezTo>
                  <a:pt x="246" y="146"/>
                  <a:pt x="243" y="146"/>
                  <a:pt x="241" y="146"/>
                </a:cubicBezTo>
                <a:lnTo>
                  <a:pt x="241" y="146"/>
                </a:lnTo>
                <a:cubicBezTo>
                  <a:pt x="239" y="146"/>
                  <a:pt x="237" y="146"/>
                  <a:pt x="235" y="144"/>
                </a:cubicBezTo>
                <a:lnTo>
                  <a:pt x="235" y="144"/>
                </a:lnTo>
                <a:cubicBezTo>
                  <a:pt x="233" y="144"/>
                  <a:pt x="231" y="143"/>
                  <a:pt x="230" y="141"/>
                </a:cubicBezTo>
                <a:lnTo>
                  <a:pt x="230" y="141"/>
                </a:lnTo>
                <a:cubicBezTo>
                  <a:pt x="228" y="140"/>
                  <a:pt x="227" y="138"/>
                  <a:pt x="226" y="136"/>
                </a:cubicBezTo>
                <a:lnTo>
                  <a:pt x="226" y="136"/>
                </a:lnTo>
                <a:cubicBezTo>
                  <a:pt x="226" y="134"/>
                  <a:pt x="225" y="132"/>
                  <a:pt x="225" y="130"/>
                </a:cubicBezTo>
                <a:lnTo>
                  <a:pt x="193" y="130"/>
                </a:lnTo>
                <a:lnTo>
                  <a:pt x="193" y="130"/>
                </a:lnTo>
                <a:cubicBezTo>
                  <a:pt x="193" y="132"/>
                  <a:pt x="193" y="135"/>
                  <a:pt x="193" y="137"/>
                </a:cubicBezTo>
                <a:lnTo>
                  <a:pt x="193" y="137"/>
                </a:lnTo>
                <a:cubicBezTo>
                  <a:pt x="194" y="140"/>
                  <a:pt x="195" y="142"/>
                  <a:pt x="195" y="144"/>
                </a:cubicBezTo>
                <a:lnTo>
                  <a:pt x="195" y="144"/>
                </a:lnTo>
                <a:cubicBezTo>
                  <a:pt x="197" y="151"/>
                  <a:pt x="202" y="158"/>
                  <a:pt x="207" y="163"/>
                </a:cubicBezTo>
                <a:lnTo>
                  <a:pt x="207" y="163"/>
                </a:lnTo>
                <a:cubicBezTo>
                  <a:pt x="208" y="165"/>
                  <a:pt x="210" y="167"/>
                  <a:pt x="212" y="168"/>
                </a:cubicBezTo>
                <a:lnTo>
                  <a:pt x="212" y="168"/>
                </a:lnTo>
                <a:cubicBezTo>
                  <a:pt x="214" y="170"/>
                  <a:pt x="216" y="171"/>
                  <a:pt x="218" y="172"/>
                </a:cubicBezTo>
                <a:lnTo>
                  <a:pt x="218" y="172"/>
                </a:lnTo>
                <a:cubicBezTo>
                  <a:pt x="220" y="173"/>
                  <a:pt x="223" y="174"/>
                  <a:pt x="225" y="175"/>
                </a:cubicBezTo>
                <a:lnTo>
                  <a:pt x="225" y="194"/>
                </a:lnTo>
                <a:lnTo>
                  <a:pt x="257" y="194"/>
                </a:lnTo>
                <a:lnTo>
                  <a:pt x="257" y="175"/>
                </a:lnTo>
                <a:lnTo>
                  <a:pt x="257" y="175"/>
                </a:lnTo>
                <a:cubicBezTo>
                  <a:pt x="276" y="169"/>
                  <a:pt x="290" y="150"/>
                  <a:pt x="290" y="130"/>
                </a:cubicBezTo>
                <a:lnTo>
                  <a:pt x="290" y="130"/>
                </a:lnTo>
                <a:cubicBezTo>
                  <a:pt x="290" y="107"/>
                  <a:pt x="273" y="87"/>
                  <a:pt x="251" y="82"/>
                </a:cubicBezTo>
                <a:lnTo>
                  <a:pt x="251" y="82"/>
                </a:lnTo>
                <a:cubicBezTo>
                  <a:pt x="248" y="81"/>
                  <a:pt x="245" y="81"/>
                  <a:pt x="241" y="81"/>
                </a:cubicBezTo>
                <a:lnTo>
                  <a:pt x="241" y="81"/>
                </a:lnTo>
                <a:cubicBezTo>
                  <a:pt x="239" y="81"/>
                  <a:pt x="237" y="81"/>
                  <a:pt x="235" y="80"/>
                </a:cubicBezTo>
                <a:lnTo>
                  <a:pt x="235" y="80"/>
                </a:lnTo>
                <a:cubicBezTo>
                  <a:pt x="233" y="79"/>
                  <a:pt x="231" y="78"/>
                  <a:pt x="230" y="77"/>
                </a:cubicBezTo>
                <a:lnTo>
                  <a:pt x="230" y="77"/>
                </a:lnTo>
                <a:cubicBezTo>
                  <a:pt x="228" y="75"/>
                  <a:pt x="227" y="73"/>
                  <a:pt x="226" y="71"/>
                </a:cubicBezTo>
                <a:lnTo>
                  <a:pt x="226" y="71"/>
                </a:lnTo>
                <a:cubicBezTo>
                  <a:pt x="226" y="70"/>
                  <a:pt x="225" y="68"/>
                  <a:pt x="225" y="65"/>
                </a:cubicBezTo>
                <a:lnTo>
                  <a:pt x="225" y="65"/>
                </a:lnTo>
                <a:cubicBezTo>
                  <a:pt x="225" y="63"/>
                  <a:pt x="226" y="61"/>
                  <a:pt x="226" y="59"/>
                </a:cubicBezTo>
                <a:lnTo>
                  <a:pt x="226" y="59"/>
                </a:lnTo>
                <a:cubicBezTo>
                  <a:pt x="227" y="57"/>
                  <a:pt x="228" y="55"/>
                  <a:pt x="230" y="54"/>
                </a:cubicBezTo>
                <a:lnTo>
                  <a:pt x="230" y="54"/>
                </a:lnTo>
                <a:cubicBezTo>
                  <a:pt x="233" y="51"/>
                  <a:pt x="237" y="49"/>
                  <a:pt x="241" y="49"/>
                </a:cubicBezTo>
                <a:lnTo>
                  <a:pt x="241" y="49"/>
                </a:lnTo>
                <a:cubicBezTo>
                  <a:pt x="250" y="49"/>
                  <a:pt x="257" y="56"/>
                  <a:pt x="257" y="65"/>
                </a:cubicBezTo>
                <a:lnTo>
                  <a:pt x="290" y="65"/>
                </a:lnTo>
                <a:lnTo>
                  <a:pt x="290" y="65"/>
                </a:lnTo>
                <a:cubicBezTo>
                  <a:pt x="290" y="63"/>
                  <a:pt x="289" y="60"/>
                  <a:pt x="289" y="58"/>
                </a:cubicBezTo>
                <a:lnTo>
                  <a:pt x="289" y="58"/>
                </a:lnTo>
                <a:cubicBezTo>
                  <a:pt x="288" y="55"/>
                  <a:pt x="288" y="53"/>
                  <a:pt x="287" y="50"/>
                </a:cubicBezTo>
                <a:lnTo>
                  <a:pt x="287" y="50"/>
                </a:lnTo>
                <a:cubicBezTo>
                  <a:pt x="283" y="36"/>
                  <a:pt x="271" y="25"/>
                  <a:pt x="257" y="20"/>
                </a:cubicBezTo>
                <a:lnTo>
                  <a:pt x="257" y="0"/>
                </a:lnTo>
                <a:lnTo>
                  <a:pt x="225" y="0"/>
                </a:lnTo>
                <a:close/>
              </a:path>
            </a:pathLst>
          </a:custGeom>
          <a:solidFill>
            <a:schemeClr val="bg1"/>
          </a:solidFill>
          <a:ln>
            <a:noFill/>
          </a:ln>
          <a:effectLst/>
        </p:spPr>
        <p:txBody>
          <a:bodyPr wrap="none" anchor="ctr"/>
          <a:lstStyle/>
          <a:p>
            <a:pPr eaLnBrk="1" fontAlgn="auto" hangingPunct="1">
              <a:spcBef>
                <a:spcPts val="0"/>
              </a:spcBef>
              <a:spcAft>
                <a:spcPts val="0"/>
              </a:spcAft>
              <a:defRPr/>
            </a:pPr>
            <a:endParaRPr lang="en-US" sz="5922" dirty="0">
              <a:latin typeface="Heebo Light" pitchFamily="2" charset="-79"/>
            </a:endParaRPr>
          </a:p>
        </p:txBody>
      </p:sp>
      <p:sp>
        <p:nvSpPr>
          <p:cNvPr id="24" name="Freeform 92">
            <a:extLst>
              <a:ext uri="{FF2B5EF4-FFF2-40B4-BE49-F238E27FC236}">
                <a16:creationId xmlns:a16="http://schemas.microsoft.com/office/drawing/2014/main" id="{77D61DB1-A0FC-2243-803D-BF840195AA22}"/>
              </a:ext>
            </a:extLst>
          </p:cNvPr>
          <p:cNvSpPr>
            <a:spLocks noChangeAspect="1" noChangeArrowheads="1"/>
          </p:cNvSpPr>
          <p:nvPr/>
        </p:nvSpPr>
        <p:spPr bwMode="auto">
          <a:xfrm>
            <a:off x="19956485" y="3741533"/>
            <a:ext cx="629630" cy="379096"/>
          </a:xfrm>
          <a:custGeom>
            <a:avLst/>
            <a:gdLst>
              <a:gd name="T0" fmla="*/ 347 w 453"/>
              <a:gd name="T1" fmla="*/ 113 h 275"/>
              <a:gd name="T2" fmla="*/ 347 w 453"/>
              <a:gd name="T3" fmla="*/ 113 h 275"/>
              <a:gd name="T4" fmla="*/ 323 w 453"/>
              <a:gd name="T5" fmla="*/ 137 h 275"/>
              <a:gd name="T6" fmla="*/ 323 w 453"/>
              <a:gd name="T7" fmla="*/ 137 h 275"/>
              <a:gd name="T8" fmla="*/ 347 w 453"/>
              <a:gd name="T9" fmla="*/ 161 h 275"/>
              <a:gd name="T10" fmla="*/ 347 w 453"/>
              <a:gd name="T11" fmla="*/ 161 h 275"/>
              <a:gd name="T12" fmla="*/ 371 w 453"/>
              <a:gd name="T13" fmla="*/ 137 h 275"/>
              <a:gd name="T14" fmla="*/ 371 w 453"/>
              <a:gd name="T15" fmla="*/ 137 h 275"/>
              <a:gd name="T16" fmla="*/ 347 w 453"/>
              <a:gd name="T17" fmla="*/ 113 h 275"/>
              <a:gd name="T18" fmla="*/ 105 w 453"/>
              <a:gd name="T19" fmla="*/ 113 h 275"/>
              <a:gd name="T20" fmla="*/ 105 w 453"/>
              <a:gd name="T21" fmla="*/ 113 h 275"/>
              <a:gd name="T22" fmla="*/ 81 w 453"/>
              <a:gd name="T23" fmla="*/ 137 h 275"/>
              <a:gd name="T24" fmla="*/ 81 w 453"/>
              <a:gd name="T25" fmla="*/ 137 h 275"/>
              <a:gd name="T26" fmla="*/ 105 w 453"/>
              <a:gd name="T27" fmla="*/ 161 h 275"/>
              <a:gd name="T28" fmla="*/ 105 w 453"/>
              <a:gd name="T29" fmla="*/ 161 h 275"/>
              <a:gd name="T30" fmla="*/ 129 w 453"/>
              <a:gd name="T31" fmla="*/ 137 h 275"/>
              <a:gd name="T32" fmla="*/ 129 w 453"/>
              <a:gd name="T33" fmla="*/ 137 h 275"/>
              <a:gd name="T34" fmla="*/ 105 w 453"/>
              <a:gd name="T35" fmla="*/ 113 h 275"/>
              <a:gd name="T36" fmla="*/ 226 w 453"/>
              <a:gd name="T37" fmla="*/ 96 h 275"/>
              <a:gd name="T38" fmla="*/ 226 w 453"/>
              <a:gd name="T39" fmla="*/ 96 h 275"/>
              <a:gd name="T40" fmla="*/ 259 w 453"/>
              <a:gd name="T41" fmla="*/ 137 h 275"/>
              <a:gd name="T42" fmla="*/ 259 w 453"/>
              <a:gd name="T43" fmla="*/ 137 h 275"/>
              <a:gd name="T44" fmla="*/ 226 w 453"/>
              <a:gd name="T45" fmla="*/ 177 h 275"/>
              <a:gd name="T46" fmla="*/ 226 w 453"/>
              <a:gd name="T47" fmla="*/ 177 h 275"/>
              <a:gd name="T48" fmla="*/ 194 w 453"/>
              <a:gd name="T49" fmla="*/ 137 h 275"/>
              <a:gd name="T50" fmla="*/ 194 w 453"/>
              <a:gd name="T51" fmla="*/ 137 h 275"/>
              <a:gd name="T52" fmla="*/ 226 w 453"/>
              <a:gd name="T53" fmla="*/ 96 h 275"/>
              <a:gd name="T54" fmla="*/ 226 w 453"/>
              <a:gd name="T55" fmla="*/ 64 h 275"/>
              <a:gd name="T56" fmla="*/ 226 w 453"/>
              <a:gd name="T57" fmla="*/ 64 h 275"/>
              <a:gd name="T58" fmla="*/ 162 w 453"/>
              <a:gd name="T59" fmla="*/ 137 h 275"/>
              <a:gd name="T60" fmla="*/ 162 w 453"/>
              <a:gd name="T61" fmla="*/ 137 h 275"/>
              <a:gd name="T62" fmla="*/ 226 w 453"/>
              <a:gd name="T63" fmla="*/ 209 h 275"/>
              <a:gd name="T64" fmla="*/ 226 w 453"/>
              <a:gd name="T65" fmla="*/ 209 h 275"/>
              <a:gd name="T66" fmla="*/ 291 w 453"/>
              <a:gd name="T67" fmla="*/ 137 h 275"/>
              <a:gd name="T68" fmla="*/ 291 w 453"/>
              <a:gd name="T69" fmla="*/ 137 h 275"/>
              <a:gd name="T70" fmla="*/ 226 w 453"/>
              <a:gd name="T71" fmla="*/ 64 h 275"/>
              <a:gd name="T72" fmla="*/ 65 w 453"/>
              <a:gd name="T73" fmla="*/ 32 h 275"/>
              <a:gd name="T74" fmla="*/ 387 w 453"/>
              <a:gd name="T75" fmla="*/ 32 h 275"/>
              <a:gd name="T76" fmla="*/ 387 w 453"/>
              <a:gd name="T77" fmla="*/ 32 h 275"/>
              <a:gd name="T78" fmla="*/ 419 w 453"/>
              <a:gd name="T79" fmla="*/ 64 h 275"/>
              <a:gd name="T80" fmla="*/ 419 w 453"/>
              <a:gd name="T81" fmla="*/ 209 h 275"/>
              <a:gd name="T82" fmla="*/ 419 w 453"/>
              <a:gd name="T83" fmla="*/ 209 h 275"/>
              <a:gd name="T84" fmla="*/ 387 w 453"/>
              <a:gd name="T85" fmla="*/ 242 h 275"/>
              <a:gd name="T86" fmla="*/ 65 w 453"/>
              <a:gd name="T87" fmla="*/ 242 h 275"/>
              <a:gd name="T88" fmla="*/ 65 w 453"/>
              <a:gd name="T89" fmla="*/ 242 h 275"/>
              <a:gd name="T90" fmla="*/ 32 w 453"/>
              <a:gd name="T91" fmla="*/ 209 h 275"/>
              <a:gd name="T92" fmla="*/ 32 w 453"/>
              <a:gd name="T93" fmla="*/ 64 h 275"/>
              <a:gd name="T94" fmla="*/ 32 w 453"/>
              <a:gd name="T95" fmla="*/ 64 h 275"/>
              <a:gd name="T96" fmla="*/ 65 w 453"/>
              <a:gd name="T97" fmla="*/ 32 h 275"/>
              <a:gd name="T98" fmla="*/ 0 w 453"/>
              <a:gd name="T99" fmla="*/ 274 h 275"/>
              <a:gd name="T100" fmla="*/ 452 w 453"/>
              <a:gd name="T101" fmla="*/ 274 h 275"/>
              <a:gd name="T102" fmla="*/ 452 w 453"/>
              <a:gd name="T103" fmla="*/ 0 h 275"/>
              <a:gd name="T104" fmla="*/ 0 w 453"/>
              <a:gd name="T105" fmla="*/ 0 h 275"/>
              <a:gd name="T106" fmla="*/ 0 w 453"/>
              <a:gd name="T107" fmla="*/ 27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3" h="275">
                <a:moveTo>
                  <a:pt x="347" y="113"/>
                </a:moveTo>
                <a:lnTo>
                  <a:pt x="347" y="113"/>
                </a:lnTo>
                <a:cubicBezTo>
                  <a:pt x="334" y="113"/>
                  <a:pt x="323" y="123"/>
                  <a:pt x="323" y="137"/>
                </a:cubicBezTo>
                <a:lnTo>
                  <a:pt x="323" y="137"/>
                </a:lnTo>
                <a:cubicBezTo>
                  <a:pt x="323" y="150"/>
                  <a:pt x="334" y="161"/>
                  <a:pt x="347" y="161"/>
                </a:cubicBezTo>
                <a:lnTo>
                  <a:pt x="347" y="161"/>
                </a:lnTo>
                <a:cubicBezTo>
                  <a:pt x="360" y="161"/>
                  <a:pt x="371" y="150"/>
                  <a:pt x="371" y="137"/>
                </a:cubicBezTo>
                <a:lnTo>
                  <a:pt x="371" y="137"/>
                </a:lnTo>
                <a:cubicBezTo>
                  <a:pt x="371" y="123"/>
                  <a:pt x="360" y="113"/>
                  <a:pt x="347" y="113"/>
                </a:cubicBezTo>
                <a:close/>
                <a:moveTo>
                  <a:pt x="105" y="113"/>
                </a:moveTo>
                <a:lnTo>
                  <a:pt x="105" y="113"/>
                </a:lnTo>
                <a:cubicBezTo>
                  <a:pt x="92" y="113"/>
                  <a:pt x="81" y="123"/>
                  <a:pt x="81" y="137"/>
                </a:cubicBezTo>
                <a:lnTo>
                  <a:pt x="81" y="137"/>
                </a:lnTo>
                <a:cubicBezTo>
                  <a:pt x="81" y="150"/>
                  <a:pt x="92" y="161"/>
                  <a:pt x="105" y="161"/>
                </a:cubicBezTo>
                <a:lnTo>
                  <a:pt x="105" y="161"/>
                </a:lnTo>
                <a:cubicBezTo>
                  <a:pt x="119" y="161"/>
                  <a:pt x="129" y="150"/>
                  <a:pt x="129" y="137"/>
                </a:cubicBezTo>
                <a:lnTo>
                  <a:pt x="129" y="137"/>
                </a:lnTo>
                <a:cubicBezTo>
                  <a:pt x="129" y="123"/>
                  <a:pt x="119" y="113"/>
                  <a:pt x="105" y="113"/>
                </a:cubicBezTo>
                <a:close/>
                <a:moveTo>
                  <a:pt x="226" y="96"/>
                </a:moveTo>
                <a:lnTo>
                  <a:pt x="226" y="96"/>
                </a:lnTo>
                <a:cubicBezTo>
                  <a:pt x="244" y="96"/>
                  <a:pt x="259" y="114"/>
                  <a:pt x="259" y="137"/>
                </a:cubicBezTo>
                <a:lnTo>
                  <a:pt x="259" y="137"/>
                </a:lnTo>
                <a:cubicBezTo>
                  <a:pt x="259" y="159"/>
                  <a:pt x="244" y="177"/>
                  <a:pt x="226" y="177"/>
                </a:cubicBezTo>
                <a:lnTo>
                  <a:pt x="226" y="177"/>
                </a:lnTo>
                <a:cubicBezTo>
                  <a:pt x="209" y="177"/>
                  <a:pt x="194" y="159"/>
                  <a:pt x="194" y="137"/>
                </a:cubicBezTo>
                <a:lnTo>
                  <a:pt x="194" y="137"/>
                </a:lnTo>
                <a:cubicBezTo>
                  <a:pt x="194" y="114"/>
                  <a:pt x="209" y="96"/>
                  <a:pt x="226" y="96"/>
                </a:cubicBezTo>
                <a:close/>
                <a:moveTo>
                  <a:pt x="226" y="64"/>
                </a:moveTo>
                <a:lnTo>
                  <a:pt x="226" y="64"/>
                </a:lnTo>
                <a:cubicBezTo>
                  <a:pt x="190" y="64"/>
                  <a:pt x="162" y="97"/>
                  <a:pt x="162" y="137"/>
                </a:cubicBezTo>
                <a:lnTo>
                  <a:pt x="162" y="137"/>
                </a:lnTo>
                <a:cubicBezTo>
                  <a:pt x="162" y="177"/>
                  <a:pt x="190" y="209"/>
                  <a:pt x="226" y="209"/>
                </a:cubicBezTo>
                <a:lnTo>
                  <a:pt x="226" y="209"/>
                </a:lnTo>
                <a:cubicBezTo>
                  <a:pt x="262" y="209"/>
                  <a:pt x="291" y="177"/>
                  <a:pt x="291" y="137"/>
                </a:cubicBezTo>
                <a:lnTo>
                  <a:pt x="291" y="137"/>
                </a:lnTo>
                <a:cubicBezTo>
                  <a:pt x="291" y="97"/>
                  <a:pt x="262" y="64"/>
                  <a:pt x="226" y="64"/>
                </a:cubicBezTo>
                <a:close/>
                <a:moveTo>
                  <a:pt x="65" y="32"/>
                </a:moveTo>
                <a:lnTo>
                  <a:pt x="387" y="32"/>
                </a:lnTo>
                <a:lnTo>
                  <a:pt x="387" y="32"/>
                </a:lnTo>
                <a:cubicBezTo>
                  <a:pt x="387" y="50"/>
                  <a:pt x="402" y="64"/>
                  <a:pt x="419" y="64"/>
                </a:cubicBezTo>
                <a:lnTo>
                  <a:pt x="419" y="209"/>
                </a:lnTo>
                <a:lnTo>
                  <a:pt x="419" y="209"/>
                </a:lnTo>
                <a:cubicBezTo>
                  <a:pt x="402" y="209"/>
                  <a:pt x="387" y="224"/>
                  <a:pt x="387" y="242"/>
                </a:cubicBezTo>
                <a:lnTo>
                  <a:pt x="65" y="242"/>
                </a:lnTo>
                <a:lnTo>
                  <a:pt x="65" y="242"/>
                </a:lnTo>
                <a:cubicBezTo>
                  <a:pt x="65" y="224"/>
                  <a:pt x="51" y="209"/>
                  <a:pt x="32" y="209"/>
                </a:cubicBezTo>
                <a:lnTo>
                  <a:pt x="32" y="64"/>
                </a:lnTo>
                <a:lnTo>
                  <a:pt x="32" y="64"/>
                </a:lnTo>
                <a:cubicBezTo>
                  <a:pt x="51" y="64"/>
                  <a:pt x="65" y="50"/>
                  <a:pt x="65" y="32"/>
                </a:cubicBezTo>
                <a:close/>
                <a:moveTo>
                  <a:pt x="0" y="274"/>
                </a:moveTo>
                <a:lnTo>
                  <a:pt x="452" y="274"/>
                </a:lnTo>
                <a:lnTo>
                  <a:pt x="452" y="0"/>
                </a:lnTo>
                <a:lnTo>
                  <a:pt x="0" y="0"/>
                </a:lnTo>
                <a:lnTo>
                  <a:pt x="0" y="274"/>
                </a:lnTo>
                <a:close/>
              </a:path>
            </a:pathLst>
          </a:custGeom>
          <a:solidFill>
            <a:schemeClr val="bg1"/>
          </a:solidFill>
          <a:ln>
            <a:noFill/>
          </a:ln>
          <a:effectLst/>
        </p:spPr>
        <p:txBody>
          <a:bodyPr wrap="none" anchor="ctr"/>
          <a:lstStyle/>
          <a:p>
            <a:pPr eaLnBrk="1" fontAlgn="auto" hangingPunct="1">
              <a:spcBef>
                <a:spcPts val="0"/>
              </a:spcBef>
              <a:spcAft>
                <a:spcPts val="0"/>
              </a:spcAft>
              <a:defRPr/>
            </a:pPr>
            <a:endParaRPr lang="en-US" sz="5922" dirty="0">
              <a:latin typeface="Heebo Light" pitchFamily="2" charset="-79"/>
            </a:endParaRPr>
          </a:p>
        </p:txBody>
      </p:sp>
      <p:sp>
        <p:nvSpPr>
          <p:cNvPr id="16" name="TextBox 15">
            <a:extLst>
              <a:ext uri="{FF2B5EF4-FFF2-40B4-BE49-F238E27FC236}">
                <a16:creationId xmlns:a16="http://schemas.microsoft.com/office/drawing/2014/main" id="{939514EC-6B8A-A840-A1FA-006019A32EBE}"/>
              </a:ext>
            </a:extLst>
          </p:cNvPr>
          <p:cNvSpPr txBox="1"/>
          <p:nvPr/>
        </p:nvSpPr>
        <p:spPr>
          <a:xfrm>
            <a:off x="9397080" y="1277612"/>
            <a:ext cx="5583581" cy="1323439"/>
          </a:xfrm>
          <a:prstGeom prst="rect">
            <a:avLst/>
          </a:prstGeom>
          <a:noFill/>
        </p:spPr>
        <p:txBody>
          <a:bodyPr wrap="none" rtlCol="0" anchor="t">
            <a:spAutoFit/>
          </a:bodyPr>
          <a:lstStyle/>
          <a:p>
            <a:pPr algn="ctr"/>
            <a:r>
              <a:rPr lang="en-US" sz="8000" dirty="0">
                <a:solidFill>
                  <a:schemeClr val="tx2"/>
                </a:solidFill>
                <a:latin typeface="Heebo Medium" pitchFamily="2" charset="-79"/>
                <a:ea typeface="Arimo" panose="020B0604020202020204" pitchFamily="34" charset="0"/>
                <a:cs typeface="Arimo" panose="020B0604020202020204" pitchFamily="34" charset="0"/>
              </a:rPr>
              <a:t>Indent View</a:t>
            </a:r>
          </a:p>
        </p:txBody>
      </p:sp>
      <p:sp>
        <p:nvSpPr>
          <p:cNvPr id="17" name="TextBox 16">
            <a:extLst>
              <a:ext uri="{FF2B5EF4-FFF2-40B4-BE49-F238E27FC236}">
                <a16:creationId xmlns:a16="http://schemas.microsoft.com/office/drawing/2014/main" id="{F86B8F23-E378-6C4F-8F1A-0E6E935C4304}"/>
              </a:ext>
            </a:extLst>
          </p:cNvPr>
          <p:cNvSpPr txBox="1"/>
          <p:nvPr/>
        </p:nvSpPr>
        <p:spPr>
          <a:xfrm>
            <a:off x="11298197" y="679600"/>
            <a:ext cx="1781258" cy="477054"/>
          </a:xfrm>
          <a:prstGeom prst="rect">
            <a:avLst/>
          </a:prstGeom>
          <a:noFill/>
        </p:spPr>
        <p:txBody>
          <a:bodyPr wrap="none" rtlCol="0" anchor="b">
            <a:spAutoFit/>
          </a:bodyPr>
          <a:lstStyle/>
          <a:p>
            <a:pPr algn="ctr"/>
            <a:r>
              <a:rPr lang="en-US" sz="2500" spc="500" dirty="0">
                <a:solidFill>
                  <a:schemeClr val="accent1"/>
                </a:solidFill>
                <a:latin typeface="Heebo" pitchFamily="2" charset="-79"/>
                <a:cs typeface="Heebo" pitchFamily="2" charset="-79"/>
              </a:rPr>
              <a:t>Phase 1</a:t>
            </a:r>
          </a:p>
        </p:txBody>
      </p:sp>
      <p:pic>
        <p:nvPicPr>
          <p:cNvPr id="2" name="Picture 1">
            <a:extLst>
              <a:ext uri="{FF2B5EF4-FFF2-40B4-BE49-F238E27FC236}">
                <a16:creationId xmlns:a16="http://schemas.microsoft.com/office/drawing/2014/main" id="{DF2750F1-E463-556B-66EB-330569DA95F6}"/>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b="12208"/>
          <a:stretch/>
        </p:blipFill>
        <p:spPr bwMode="auto">
          <a:xfrm>
            <a:off x="857250" y="2722009"/>
            <a:ext cx="22936200" cy="10646671"/>
          </a:xfrm>
          <a:prstGeom prst="rect">
            <a:avLst/>
          </a:prstGeom>
          <a:noFill/>
          <a:ln>
            <a:noFill/>
          </a:ln>
          <a:extLst>
            <a:ext uri="{53640926-AAD7-44D8-BBD7-CCE9431645EC}">
              <a14:shadowObscured xmlns:a14="http://schemas.microsoft.com/office/drawing/2010/main"/>
            </a:ext>
          </a:extLst>
        </p:spPr>
      </p:pic>
      <p:sp>
        <p:nvSpPr>
          <p:cNvPr id="3" name="Oval 2">
            <a:extLst>
              <a:ext uri="{FF2B5EF4-FFF2-40B4-BE49-F238E27FC236}">
                <a16:creationId xmlns:a16="http://schemas.microsoft.com/office/drawing/2014/main" id="{0BDD49F3-E8E7-9ADE-68FA-443414FD3992}"/>
              </a:ext>
            </a:extLst>
          </p:cNvPr>
          <p:cNvSpPr/>
          <p:nvPr/>
        </p:nvSpPr>
        <p:spPr>
          <a:xfrm>
            <a:off x="17945100" y="8801100"/>
            <a:ext cx="3352800" cy="1028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8E8AA929-93E8-F2D9-15B9-049EE05BE7A7}"/>
              </a:ext>
            </a:extLst>
          </p:cNvPr>
          <p:cNvSpPr/>
          <p:nvPr/>
        </p:nvSpPr>
        <p:spPr>
          <a:xfrm>
            <a:off x="17945100" y="11103940"/>
            <a:ext cx="3352800" cy="1028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40155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51282A-D5A0-4C45-8413-403AD143250C}"/>
              </a:ext>
            </a:extLst>
          </p:cNvPr>
          <p:cNvSpPr txBox="1"/>
          <p:nvPr/>
        </p:nvSpPr>
        <p:spPr>
          <a:xfrm>
            <a:off x="4782027" y="1277612"/>
            <a:ext cx="14813672" cy="1323439"/>
          </a:xfrm>
          <a:prstGeom prst="rect">
            <a:avLst/>
          </a:prstGeom>
          <a:noFill/>
        </p:spPr>
        <p:txBody>
          <a:bodyPr wrap="none" rtlCol="0" anchor="t">
            <a:spAutoFit/>
          </a:bodyPr>
          <a:lstStyle/>
          <a:p>
            <a:pPr algn="ctr"/>
            <a:r>
              <a:rPr lang="en-US" sz="8000" dirty="0">
                <a:solidFill>
                  <a:schemeClr val="tx2"/>
                </a:solidFill>
                <a:latin typeface="Heebo Medium" pitchFamily="2" charset="-79"/>
                <a:ea typeface="Arimo" panose="020B0604020202020204" pitchFamily="34" charset="0"/>
                <a:cs typeface="Arimo" panose="020B0604020202020204" pitchFamily="34" charset="0"/>
              </a:rPr>
              <a:t>Product and Region Distribution</a:t>
            </a:r>
          </a:p>
        </p:txBody>
      </p:sp>
      <p:sp>
        <p:nvSpPr>
          <p:cNvPr id="6" name="TextBox 5">
            <a:extLst>
              <a:ext uri="{FF2B5EF4-FFF2-40B4-BE49-F238E27FC236}">
                <a16:creationId xmlns:a16="http://schemas.microsoft.com/office/drawing/2014/main" id="{DF32DA6A-0B5B-DE49-BC9D-E586F6B0A700}"/>
              </a:ext>
            </a:extLst>
          </p:cNvPr>
          <p:cNvSpPr txBox="1"/>
          <p:nvPr/>
        </p:nvSpPr>
        <p:spPr>
          <a:xfrm>
            <a:off x="11298200" y="679600"/>
            <a:ext cx="1781258" cy="477054"/>
          </a:xfrm>
          <a:prstGeom prst="rect">
            <a:avLst/>
          </a:prstGeom>
          <a:noFill/>
        </p:spPr>
        <p:txBody>
          <a:bodyPr wrap="none" rtlCol="0" anchor="b">
            <a:spAutoFit/>
          </a:bodyPr>
          <a:lstStyle/>
          <a:p>
            <a:pPr algn="ctr"/>
            <a:r>
              <a:rPr lang="en-US" sz="2500" spc="500" dirty="0">
                <a:solidFill>
                  <a:schemeClr val="accent1"/>
                </a:solidFill>
                <a:latin typeface="Heebo" pitchFamily="2" charset="-79"/>
                <a:cs typeface="Heebo" pitchFamily="2" charset="-79"/>
              </a:rPr>
              <a:t>Phase 1</a:t>
            </a:r>
          </a:p>
        </p:txBody>
      </p:sp>
      <p:sp>
        <p:nvSpPr>
          <p:cNvPr id="7" name="TextBox 6">
            <a:extLst>
              <a:ext uri="{FF2B5EF4-FFF2-40B4-BE49-F238E27FC236}">
                <a16:creationId xmlns:a16="http://schemas.microsoft.com/office/drawing/2014/main" id="{DDB209E9-BE61-AE41-9897-A83A92AA302E}"/>
              </a:ext>
            </a:extLst>
          </p:cNvPr>
          <p:cNvSpPr txBox="1"/>
          <p:nvPr/>
        </p:nvSpPr>
        <p:spPr>
          <a:xfrm>
            <a:off x="16111410" y="4074553"/>
            <a:ext cx="1370888" cy="584775"/>
          </a:xfrm>
          <a:prstGeom prst="rect">
            <a:avLst/>
          </a:prstGeom>
          <a:noFill/>
        </p:spPr>
        <p:txBody>
          <a:bodyPr wrap="none" rtlCol="0" anchor="b">
            <a:spAutoFit/>
          </a:bodyPr>
          <a:lstStyle/>
          <a:p>
            <a:r>
              <a:rPr lang="en-US" sz="3200" spc="300" dirty="0">
                <a:solidFill>
                  <a:schemeClr val="tx2"/>
                </a:solidFill>
                <a:latin typeface="Heebo Medium" pitchFamily="2" charset="-79"/>
                <a:cs typeface="Heebo Medium" pitchFamily="2" charset="-79"/>
              </a:rPr>
              <a:t>UREA</a:t>
            </a:r>
          </a:p>
        </p:txBody>
      </p:sp>
      <p:sp>
        <p:nvSpPr>
          <p:cNvPr id="8" name="TextBox 7">
            <a:extLst>
              <a:ext uri="{FF2B5EF4-FFF2-40B4-BE49-F238E27FC236}">
                <a16:creationId xmlns:a16="http://schemas.microsoft.com/office/drawing/2014/main" id="{29B5D2F4-E677-6141-8346-6274B875F934}"/>
              </a:ext>
            </a:extLst>
          </p:cNvPr>
          <p:cNvSpPr txBox="1"/>
          <p:nvPr/>
        </p:nvSpPr>
        <p:spPr>
          <a:xfrm>
            <a:off x="16111409" y="5001856"/>
            <a:ext cx="5917271" cy="569387"/>
          </a:xfrm>
          <a:prstGeom prst="rect">
            <a:avLst/>
          </a:prstGeom>
          <a:noFill/>
        </p:spPr>
        <p:txBody>
          <a:bodyPr wrap="square" rtlCol="0" anchor="t">
            <a:spAutoFit/>
          </a:bodyPr>
          <a:lstStyle/>
          <a:p>
            <a:pPr>
              <a:lnSpc>
                <a:spcPts val="4000"/>
              </a:lnSpc>
            </a:pPr>
            <a:r>
              <a:rPr lang="en-US" sz="2400" dirty="0">
                <a:latin typeface="Heebo Light" pitchFamily="2" charset="-79"/>
              </a:rPr>
              <a:t>6200-6300 units per day (1000 T – 1200 T)</a:t>
            </a:r>
          </a:p>
        </p:txBody>
      </p:sp>
      <p:cxnSp>
        <p:nvCxnSpPr>
          <p:cNvPr id="9" name="Straight Connector 8">
            <a:extLst>
              <a:ext uri="{FF2B5EF4-FFF2-40B4-BE49-F238E27FC236}">
                <a16:creationId xmlns:a16="http://schemas.microsoft.com/office/drawing/2014/main" id="{A4366B80-D6E7-8D44-87FC-0CF62505C24D}"/>
              </a:ext>
            </a:extLst>
          </p:cNvPr>
          <p:cNvCxnSpPr/>
          <p:nvPr/>
        </p:nvCxnSpPr>
        <p:spPr>
          <a:xfrm>
            <a:off x="16220265" y="4805540"/>
            <a:ext cx="1371600" cy="0"/>
          </a:xfrm>
          <a:prstGeom prst="line">
            <a:avLst/>
          </a:prstGeom>
          <a:ln w="317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064A1A-AEEB-2946-A2C5-1945A8CEFF5A}"/>
              </a:ext>
            </a:extLst>
          </p:cNvPr>
          <p:cNvSpPr txBox="1"/>
          <p:nvPr/>
        </p:nvSpPr>
        <p:spPr>
          <a:xfrm>
            <a:off x="16111410" y="7389253"/>
            <a:ext cx="2805576" cy="584775"/>
          </a:xfrm>
          <a:prstGeom prst="rect">
            <a:avLst/>
          </a:prstGeom>
          <a:noFill/>
        </p:spPr>
        <p:txBody>
          <a:bodyPr wrap="none" rtlCol="0" anchor="b">
            <a:spAutoFit/>
          </a:bodyPr>
          <a:lstStyle/>
          <a:p>
            <a:r>
              <a:rPr lang="en-US" sz="3200" spc="300" dirty="0">
                <a:solidFill>
                  <a:schemeClr val="tx2"/>
                </a:solidFill>
                <a:latin typeface="Heebo Medium" pitchFamily="2" charset="-79"/>
                <a:cs typeface="Heebo Medium" pitchFamily="2" charset="-79"/>
              </a:rPr>
              <a:t>NANO UREA</a:t>
            </a:r>
          </a:p>
        </p:txBody>
      </p:sp>
      <p:sp>
        <p:nvSpPr>
          <p:cNvPr id="11" name="TextBox 10">
            <a:extLst>
              <a:ext uri="{FF2B5EF4-FFF2-40B4-BE49-F238E27FC236}">
                <a16:creationId xmlns:a16="http://schemas.microsoft.com/office/drawing/2014/main" id="{8780B570-1341-B348-BF9E-ACA8F94A4911}"/>
              </a:ext>
            </a:extLst>
          </p:cNvPr>
          <p:cNvSpPr txBox="1"/>
          <p:nvPr/>
        </p:nvSpPr>
        <p:spPr>
          <a:xfrm>
            <a:off x="16111409" y="8316556"/>
            <a:ext cx="5917271" cy="569387"/>
          </a:xfrm>
          <a:prstGeom prst="rect">
            <a:avLst/>
          </a:prstGeom>
          <a:noFill/>
        </p:spPr>
        <p:txBody>
          <a:bodyPr wrap="square" rtlCol="0" anchor="t">
            <a:spAutoFit/>
          </a:bodyPr>
          <a:lstStyle/>
          <a:p>
            <a:pPr>
              <a:lnSpc>
                <a:spcPts val="4000"/>
              </a:lnSpc>
            </a:pPr>
            <a:r>
              <a:rPr lang="en-US" sz="2400" dirty="0">
                <a:latin typeface="Heebo Light" pitchFamily="2" charset="-79"/>
              </a:rPr>
              <a:t>Uncertain as it is a new venture.</a:t>
            </a:r>
          </a:p>
        </p:txBody>
      </p:sp>
      <p:cxnSp>
        <p:nvCxnSpPr>
          <p:cNvPr id="12" name="Straight Connector 11">
            <a:extLst>
              <a:ext uri="{FF2B5EF4-FFF2-40B4-BE49-F238E27FC236}">
                <a16:creationId xmlns:a16="http://schemas.microsoft.com/office/drawing/2014/main" id="{AB60AD1F-AC42-FD41-A051-555407F5F6FF}"/>
              </a:ext>
            </a:extLst>
          </p:cNvPr>
          <p:cNvCxnSpPr/>
          <p:nvPr/>
        </p:nvCxnSpPr>
        <p:spPr>
          <a:xfrm>
            <a:off x="16220265" y="8120240"/>
            <a:ext cx="1371600" cy="0"/>
          </a:xfrm>
          <a:prstGeom prst="line">
            <a:avLst/>
          </a:prstGeom>
          <a:ln w="317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E5081E1-6879-7C43-B324-C467DD41CC4D}"/>
              </a:ext>
            </a:extLst>
          </p:cNvPr>
          <p:cNvSpPr txBox="1"/>
          <p:nvPr/>
        </p:nvSpPr>
        <p:spPr>
          <a:xfrm>
            <a:off x="16111410" y="10570603"/>
            <a:ext cx="4221027" cy="584775"/>
          </a:xfrm>
          <a:prstGeom prst="rect">
            <a:avLst/>
          </a:prstGeom>
          <a:noFill/>
        </p:spPr>
        <p:txBody>
          <a:bodyPr wrap="none" rtlCol="0" anchor="b">
            <a:spAutoFit/>
          </a:bodyPr>
          <a:lstStyle/>
          <a:p>
            <a:r>
              <a:rPr lang="en-US" sz="3200" spc="300" dirty="0">
                <a:solidFill>
                  <a:schemeClr val="tx2"/>
                </a:solidFill>
                <a:latin typeface="Heebo Medium" pitchFamily="2" charset="-79"/>
                <a:cs typeface="Heebo Medium" pitchFamily="2" charset="-79"/>
              </a:rPr>
              <a:t>BIO-DECOMPOSER</a:t>
            </a:r>
          </a:p>
        </p:txBody>
      </p:sp>
      <p:sp>
        <p:nvSpPr>
          <p:cNvPr id="14" name="TextBox 13">
            <a:extLst>
              <a:ext uri="{FF2B5EF4-FFF2-40B4-BE49-F238E27FC236}">
                <a16:creationId xmlns:a16="http://schemas.microsoft.com/office/drawing/2014/main" id="{7098A627-229B-914C-BB63-AAA0A2A4A09A}"/>
              </a:ext>
            </a:extLst>
          </p:cNvPr>
          <p:cNvSpPr txBox="1"/>
          <p:nvPr/>
        </p:nvSpPr>
        <p:spPr>
          <a:xfrm>
            <a:off x="16111409" y="11497906"/>
            <a:ext cx="5917271" cy="569387"/>
          </a:xfrm>
          <a:prstGeom prst="rect">
            <a:avLst/>
          </a:prstGeom>
          <a:noFill/>
        </p:spPr>
        <p:txBody>
          <a:bodyPr wrap="square" rtlCol="0" anchor="t">
            <a:spAutoFit/>
          </a:bodyPr>
          <a:lstStyle/>
          <a:p>
            <a:pPr>
              <a:lnSpc>
                <a:spcPts val="4000"/>
              </a:lnSpc>
            </a:pPr>
            <a:r>
              <a:rPr lang="en-US" sz="2400" dirty="0">
                <a:latin typeface="Heebo Light" pitchFamily="2" charset="-79"/>
              </a:rPr>
              <a:t>Uncertain, it is from CORDET</a:t>
            </a:r>
          </a:p>
        </p:txBody>
      </p:sp>
      <p:cxnSp>
        <p:nvCxnSpPr>
          <p:cNvPr id="15" name="Straight Connector 14">
            <a:extLst>
              <a:ext uri="{FF2B5EF4-FFF2-40B4-BE49-F238E27FC236}">
                <a16:creationId xmlns:a16="http://schemas.microsoft.com/office/drawing/2014/main" id="{5B5012ED-FE56-4D45-B6ED-E01574EA03CD}"/>
              </a:ext>
            </a:extLst>
          </p:cNvPr>
          <p:cNvCxnSpPr/>
          <p:nvPr/>
        </p:nvCxnSpPr>
        <p:spPr>
          <a:xfrm>
            <a:off x="16220265" y="11301590"/>
            <a:ext cx="1371600" cy="0"/>
          </a:xfrm>
          <a:prstGeom prst="line">
            <a:avLst/>
          </a:prstGeom>
          <a:ln w="317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Picture Placeholder 2">
            <a:extLst>
              <a:ext uri="{FF2B5EF4-FFF2-40B4-BE49-F238E27FC236}">
                <a16:creationId xmlns:a16="http://schemas.microsoft.com/office/drawing/2014/main" id="{1A2F2D3E-42A4-0543-928D-6075719629D8}"/>
              </a:ext>
            </a:extLst>
          </p:cNvPr>
          <p:cNvSpPr txBox="1">
            <a:spLocks/>
          </p:cNvSpPr>
          <p:nvPr/>
        </p:nvSpPr>
        <p:spPr>
          <a:xfrm>
            <a:off x="14106256" y="4417661"/>
            <a:ext cx="1433700" cy="1323434"/>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accent1"/>
          </a:solidFill>
          <a:ln w="12700" cap="flat" cmpd="sng" algn="ctr">
            <a:noFill/>
            <a:prstDash val="solid"/>
            <a:miter lim="800000"/>
          </a:ln>
          <a:effectLst/>
        </p:spPr>
        <p:txBody>
          <a:bodyPr/>
          <a:lstStyle/>
          <a:p>
            <a:endParaRPr lang="en-IN"/>
          </a:p>
        </p:txBody>
      </p:sp>
      <p:sp>
        <p:nvSpPr>
          <p:cNvPr id="17" name="Freeform 16">
            <a:extLst>
              <a:ext uri="{FF2B5EF4-FFF2-40B4-BE49-F238E27FC236}">
                <a16:creationId xmlns:a16="http://schemas.microsoft.com/office/drawing/2014/main" id="{F4CCD38E-CFA3-8940-ACC8-3A56F26DDD4B}"/>
              </a:ext>
            </a:extLst>
          </p:cNvPr>
          <p:cNvSpPr>
            <a:spLocks noChangeAspect="1" noChangeArrowheads="1"/>
          </p:cNvSpPr>
          <p:nvPr/>
        </p:nvSpPr>
        <p:spPr bwMode="auto">
          <a:xfrm>
            <a:off x="14572502" y="4712662"/>
            <a:ext cx="501208" cy="496370"/>
          </a:xfrm>
          <a:custGeom>
            <a:avLst/>
            <a:gdLst>
              <a:gd name="T0" fmla="*/ 169 w 371"/>
              <a:gd name="T1" fmla="*/ 285 h 367"/>
              <a:gd name="T2" fmla="*/ 169 w 371"/>
              <a:gd name="T3" fmla="*/ 285 h 367"/>
              <a:gd name="T4" fmla="*/ 194 w 371"/>
              <a:gd name="T5" fmla="*/ 309 h 367"/>
              <a:gd name="T6" fmla="*/ 194 w 371"/>
              <a:gd name="T7" fmla="*/ 309 h 367"/>
              <a:gd name="T8" fmla="*/ 169 w 371"/>
              <a:gd name="T9" fmla="*/ 334 h 367"/>
              <a:gd name="T10" fmla="*/ 169 w 371"/>
              <a:gd name="T11" fmla="*/ 334 h 367"/>
              <a:gd name="T12" fmla="*/ 145 w 371"/>
              <a:gd name="T13" fmla="*/ 309 h 367"/>
              <a:gd name="T14" fmla="*/ 145 w 371"/>
              <a:gd name="T15" fmla="*/ 309 h 367"/>
              <a:gd name="T16" fmla="*/ 169 w 371"/>
              <a:gd name="T17" fmla="*/ 285 h 367"/>
              <a:gd name="T18" fmla="*/ 56 w 371"/>
              <a:gd name="T19" fmla="*/ 172 h 367"/>
              <a:gd name="T20" fmla="*/ 56 w 371"/>
              <a:gd name="T21" fmla="*/ 172 h 367"/>
              <a:gd name="T22" fmla="*/ 81 w 371"/>
              <a:gd name="T23" fmla="*/ 196 h 367"/>
              <a:gd name="T24" fmla="*/ 81 w 371"/>
              <a:gd name="T25" fmla="*/ 196 h 367"/>
              <a:gd name="T26" fmla="*/ 56 w 371"/>
              <a:gd name="T27" fmla="*/ 221 h 367"/>
              <a:gd name="T28" fmla="*/ 56 w 371"/>
              <a:gd name="T29" fmla="*/ 221 h 367"/>
              <a:gd name="T30" fmla="*/ 33 w 371"/>
              <a:gd name="T31" fmla="*/ 196 h 367"/>
              <a:gd name="T32" fmla="*/ 33 w 371"/>
              <a:gd name="T33" fmla="*/ 196 h 367"/>
              <a:gd name="T34" fmla="*/ 56 w 371"/>
              <a:gd name="T35" fmla="*/ 172 h 367"/>
              <a:gd name="T36" fmla="*/ 365 w 371"/>
              <a:gd name="T37" fmla="*/ 117 h 367"/>
              <a:gd name="T38" fmla="*/ 225 w 371"/>
              <a:gd name="T39" fmla="*/ 157 h 367"/>
              <a:gd name="T40" fmla="*/ 214 w 371"/>
              <a:gd name="T41" fmla="*/ 193 h 367"/>
              <a:gd name="T42" fmla="*/ 343 w 371"/>
              <a:gd name="T43" fmla="*/ 157 h 367"/>
              <a:gd name="T44" fmla="*/ 343 w 371"/>
              <a:gd name="T45" fmla="*/ 157 h 367"/>
              <a:gd name="T46" fmla="*/ 365 w 371"/>
              <a:gd name="T47" fmla="*/ 117 h 367"/>
              <a:gd name="T48" fmla="*/ 236 w 371"/>
              <a:gd name="T49" fmla="*/ 0 h 367"/>
              <a:gd name="T50" fmla="*/ 236 w 371"/>
              <a:gd name="T51" fmla="*/ 0 h 367"/>
              <a:gd name="T52" fmla="*/ 209 w 371"/>
              <a:gd name="T53" fmla="*/ 23 h 367"/>
              <a:gd name="T54" fmla="*/ 166 w 371"/>
              <a:gd name="T55" fmla="*/ 173 h 367"/>
              <a:gd name="T56" fmla="*/ 112 w 371"/>
              <a:gd name="T57" fmla="*/ 189 h 367"/>
              <a:gd name="T58" fmla="*/ 112 w 371"/>
              <a:gd name="T59" fmla="*/ 189 h 367"/>
              <a:gd name="T60" fmla="*/ 56 w 371"/>
              <a:gd name="T61" fmla="*/ 140 h 367"/>
              <a:gd name="T62" fmla="*/ 56 w 371"/>
              <a:gd name="T63" fmla="*/ 140 h 367"/>
              <a:gd name="T64" fmla="*/ 0 w 371"/>
              <a:gd name="T65" fmla="*/ 196 h 367"/>
              <a:gd name="T66" fmla="*/ 0 w 371"/>
              <a:gd name="T67" fmla="*/ 196 h 367"/>
              <a:gd name="T68" fmla="*/ 56 w 371"/>
              <a:gd name="T69" fmla="*/ 253 h 367"/>
              <a:gd name="T70" fmla="*/ 56 w 371"/>
              <a:gd name="T71" fmla="*/ 253 h 367"/>
              <a:gd name="T72" fmla="*/ 105 w 371"/>
              <a:gd name="T73" fmla="*/ 224 h 367"/>
              <a:gd name="T74" fmla="*/ 156 w 371"/>
              <a:gd name="T75" fmla="*/ 210 h 367"/>
              <a:gd name="T76" fmla="*/ 142 w 371"/>
              <a:gd name="T77" fmla="*/ 260 h 367"/>
              <a:gd name="T78" fmla="*/ 142 w 371"/>
              <a:gd name="T79" fmla="*/ 260 h 367"/>
              <a:gd name="T80" fmla="*/ 113 w 371"/>
              <a:gd name="T81" fmla="*/ 309 h 367"/>
              <a:gd name="T82" fmla="*/ 113 w 371"/>
              <a:gd name="T83" fmla="*/ 309 h 367"/>
              <a:gd name="T84" fmla="*/ 169 w 371"/>
              <a:gd name="T85" fmla="*/ 366 h 367"/>
              <a:gd name="T86" fmla="*/ 169 w 371"/>
              <a:gd name="T87" fmla="*/ 366 h 367"/>
              <a:gd name="T88" fmla="*/ 226 w 371"/>
              <a:gd name="T89" fmla="*/ 309 h 367"/>
              <a:gd name="T90" fmla="*/ 226 w 371"/>
              <a:gd name="T91" fmla="*/ 309 h 367"/>
              <a:gd name="T92" fmla="*/ 177 w 371"/>
              <a:gd name="T93" fmla="*/ 253 h 367"/>
              <a:gd name="T94" fmla="*/ 249 w 371"/>
              <a:gd name="T95" fmla="*/ 1 h 367"/>
              <a:gd name="T96" fmla="*/ 249 w 371"/>
              <a:gd name="T97" fmla="*/ 1 h 367"/>
              <a:gd name="T98" fmla="*/ 236 w 371"/>
              <a:gd name="T9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1" h="367">
                <a:moveTo>
                  <a:pt x="169" y="285"/>
                </a:moveTo>
                <a:lnTo>
                  <a:pt x="169" y="285"/>
                </a:lnTo>
                <a:cubicBezTo>
                  <a:pt x="183" y="285"/>
                  <a:pt x="194" y="296"/>
                  <a:pt x="194" y="309"/>
                </a:cubicBezTo>
                <a:lnTo>
                  <a:pt x="194" y="309"/>
                </a:lnTo>
                <a:cubicBezTo>
                  <a:pt x="194" y="323"/>
                  <a:pt x="183" y="334"/>
                  <a:pt x="169" y="334"/>
                </a:cubicBezTo>
                <a:lnTo>
                  <a:pt x="169" y="334"/>
                </a:lnTo>
                <a:cubicBezTo>
                  <a:pt x="156" y="334"/>
                  <a:pt x="145" y="323"/>
                  <a:pt x="145" y="309"/>
                </a:cubicBezTo>
                <a:lnTo>
                  <a:pt x="145" y="309"/>
                </a:lnTo>
                <a:cubicBezTo>
                  <a:pt x="145" y="296"/>
                  <a:pt x="156" y="285"/>
                  <a:pt x="169" y="285"/>
                </a:cubicBezTo>
                <a:close/>
                <a:moveTo>
                  <a:pt x="56" y="172"/>
                </a:moveTo>
                <a:lnTo>
                  <a:pt x="56" y="172"/>
                </a:lnTo>
                <a:cubicBezTo>
                  <a:pt x="70" y="172"/>
                  <a:pt x="81" y="183"/>
                  <a:pt x="81" y="196"/>
                </a:cubicBezTo>
                <a:lnTo>
                  <a:pt x="81" y="196"/>
                </a:lnTo>
                <a:cubicBezTo>
                  <a:pt x="81" y="210"/>
                  <a:pt x="70" y="221"/>
                  <a:pt x="56" y="221"/>
                </a:cubicBezTo>
                <a:lnTo>
                  <a:pt x="56" y="221"/>
                </a:lnTo>
                <a:cubicBezTo>
                  <a:pt x="43" y="221"/>
                  <a:pt x="33" y="210"/>
                  <a:pt x="33" y="196"/>
                </a:cubicBezTo>
                <a:lnTo>
                  <a:pt x="33" y="196"/>
                </a:lnTo>
                <a:cubicBezTo>
                  <a:pt x="33" y="183"/>
                  <a:pt x="43" y="172"/>
                  <a:pt x="56" y="172"/>
                </a:cubicBezTo>
                <a:close/>
                <a:moveTo>
                  <a:pt x="365" y="117"/>
                </a:moveTo>
                <a:lnTo>
                  <a:pt x="225" y="157"/>
                </a:lnTo>
                <a:lnTo>
                  <a:pt x="214" y="193"/>
                </a:lnTo>
                <a:lnTo>
                  <a:pt x="343" y="157"/>
                </a:lnTo>
                <a:lnTo>
                  <a:pt x="343" y="157"/>
                </a:lnTo>
                <a:cubicBezTo>
                  <a:pt x="360" y="152"/>
                  <a:pt x="370" y="134"/>
                  <a:pt x="365" y="117"/>
                </a:cubicBezTo>
                <a:close/>
                <a:moveTo>
                  <a:pt x="236" y="0"/>
                </a:moveTo>
                <a:lnTo>
                  <a:pt x="236" y="0"/>
                </a:lnTo>
                <a:cubicBezTo>
                  <a:pt x="224" y="1"/>
                  <a:pt x="213" y="10"/>
                  <a:pt x="209" y="23"/>
                </a:cubicBezTo>
                <a:lnTo>
                  <a:pt x="166" y="173"/>
                </a:lnTo>
                <a:lnTo>
                  <a:pt x="112" y="189"/>
                </a:lnTo>
                <a:lnTo>
                  <a:pt x="112" y="189"/>
                </a:lnTo>
                <a:cubicBezTo>
                  <a:pt x="109" y="162"/>
                  <a:pt x="85" y="140"/>
                  <a:pt x="56" y="140"/>
                </a:cubicBezTo>
                <a:lnTo>
                  <a:pt x="56" y="140"/>
                </a:lnTo>
                <a:cubicBezTo>
                  <a:pt x="25" y="140"/>
                  <a:pt x="0" y="166"/>
                  <a:pt x="0" y="196"/>
                </a:cubicBezTo>
                <a:lnTo>
                  <a:pt x="0" y="196"/>
                </a:lnTo>
                <a:cubicBezTo>
                  <a:pt x="0" y="228"/>
                  <a:pt x="25" y="253"/>
                  <a:pt x="56" y="253"/>
                </a:cubicBezTo>
                <a:lnTo>
                  <a:pt x="56" y="253"/>
                </a:lnTo>
                <a:cubicBezTo>
                  <a:pt x="77" y="253"/>
                  <a:pt x="96" y="241"/>
                  <a:pt x="105" y="224"/>
                </a:cubicBezTo>
                <a:lnTo>
                  <a:pt x="156" y="210"/>
                </a:lnTo>
                <a:lnTo>
                  <a:pt x="142" y="260"/>
                </a:lnTo>
                <a:lnTo>
                  <a:pt x="142" y="260"/>
                </a:lnTo>
                <a:cubicBezTo>
                  <a:pt x="125" y="270"/>
                  <a:pt x="113" y="289"/>
                  <a:pt x="113" y="309"/>
                </a:cubicBezTo>
                <a:lnTo>
                  <a:pt x="113" y="309"/>
                </a:lnTo>
                <a:cubicBezTo>
                  <a:pt x="113" y="340"/>
                  <a:pt x="138" y="366"/>
                  <a:pt x="169" y="366"/>
                </a:cubicBezTo>
                <a:lnTo>
                  <a:pt x="169" y="366"/>
                </a:lnTo>
                <a:cubicBezTo>
                  <a:pt x="200" y="366"/>
                  <a:pt x="226" y="340"/>
                  <a:pt x="226" y="309"/>
                </a:cubicBezTo>
                <a:lnTo>
                  <a:pt x="226" y="309"/>
                </a:lnTo>
                <a:cubicBezTo>
                  <a:pt x="226" y="281"/>
                  <a:pt x="205" y="258"/>
                  <a:pt x="177" y="253"/>
                </a:cubicBezTo>
                <a:lnTo>
                  <a:pt x="249" y="1"/>
                </a:lnTo>
                <a:lnTo>
                  <a:pt x="249" y="1"/>
                </a:lnTo>
                <a:cubicBezTo>
                  <a:pt x="245" y="0"/>
                  <a:pt x="240" y="0"/>
                  <a:pt x="236" y="0"/>
                </a:cubicBezTo>
                <a:close/>
              </a:path>
            </a:pathLst>
          </a:custGeom>
          <a:solidFill>
            <a:schemeClr val="bg1"/>
          </a:solidFill>
          <a:ln>
            <a:noFill/>
          </a:ln>
          <a:effectLst/>
        </p:spPr>
        <p:txBody>
          <a:bodyPr wrap="none" anchor="ctr"/>
          <a:lstStyle/>
          <a:p>
            <a:pPr eaLnBrk="1" fontAlgn="auto" hangingPunct="1">
              <a:spcBef>
                <a:spcPts val="0"/>
              </a:spcBef>
              <a:spcAft>
                <a:spcPts val="0"/>
              </a:spcAft>
              <a:defRPr/>
            </a:pPr>
            <a:endParaRPr lang="en-US" sz="5922" dirty="0">
              <a:latin typeface="Heebo Light" pitchFamily="2" charset="-79"/>
            </a:endParaRPr>
          </a:p>
        </p:txBody>
      </p:sp>
      <p:sp>
        <p:nvSpPr>
          <p:cNvPr id="18" name="Freeform 17">
            <a:extLst>
              <a:ext uri="{FF2B5EF4-FFF2-40B4-BE49-F238E27FC236}">
                <a16:creationId xmlns:a16="http://schemas.microsoft.com/office/drawing/2014/main" id="{C781577F-917A-DE4C-8C65-AE72BABC29AE}"/>
              </a:ext>
            </a:extLst>
          </p:cNvPr>
          <p:cNvSpPr>
            <a:spLocks noChangeAspect="1" noChangeArrowheads="1"/>
          </p:cNvSpPr>
          <p:nvPr/>
        </p:nvSpPr>
        <p:spPr bwMode="auto">
          <a:xfrm>
            <a:off x="14539465" y="8012858"/>
            <a:ext cx="567280" cy="525380"/>
          </a:xfrm>
          <a:custGeom>
            <a:avLst/>
            <a:gdLst>
              <a:gd name="T0" fmla="*/ 33 w 421"/>
              <a:gd name="T1" fmla="*/ 340 h 389"/>
              <a:gd name="T2" fmla="*/ 388 w 421"/>
              <a:gd name="T3" fmla="*/ 340 h 389"/>
              <a:gd name="T4" fmla="*/ 388 w 421"/>
              <a:gd name="T5" fmla="*/ 356 h 389"/>
              <a:gd name="T6" fmla="*/ 33 w 421"/>
              <a:gd name="T7" fmla="*/ 356 h 389"/>
              <a:gd name="T8" fmla="*/ 33 w 421"/>
              <a:gd name="T9" fmla="*/ 340 h 389"/>
              <a:gd name="T10" fmla="*/ 323 w 421"/>
              <a:gd name="T11" fmla="*/ 130 h 389"/>
              <a:gd name="T12" fmla="*/ 355 w 421"/>
              <a:gd name="T13" fmla="*/ 130 h 389"/>
              <a:gd name="T14" fmla="*/ 355 w 421"/>
              <a:gd name="T15" fmla="*/ 307 h 389"/>
              <a:gd name="T16" fmla="*/ 323 w 421"/>
              <a:gd name="T17" fmla="*/ 307 h 389"/>
              <a:gd name="T18" fmla="*/ 323 w 421"/>
              <a:gd name="T19" fmla="*/ 130 h 389"/>
              <a:gd name="T20" fmla="*/ 258 w 421"/>
              <a:gd name="T21" fmla="*/ 130 h 389"/>
              <a:gd name="T22" fmla="*/ 291 w 421"/>
              <a:gd name="T23" fmla="*/ 130 h 389"/>
              <a:gd name="T24" fmla="*/ 291 w 421"/>
              <a:gd name="T25" fmla="*/ 307 h 389"/>
              <a:gd name="T26" fmla="*/ 258 w 421"/>
              <a:gd name="T27" fmla="*/ 307 h 389"/>
              <a:gd name="T28" fmla="*/ 258 w 421"/>
              <a:gd name="T29" fmla="*/ 130 h 389"/>
              <a:gd name="T30" fmla="*/ 194 w 421"/>
              <a:gd name="T31" fmla="*/ 130 h 389"/>
              <a:gd name="T32" fmla="*/ 226 w 421"/>
              <a:gd name="T33" fmla="*/ 130 h 389"/>
              <a:gd name="T34" fmla="*/ 226 w 421"/>
              <a:gd name="T35" fmla="*/ 307 h 389"/>
              <a:gd name="T36" fmla="*/ 194 w 421"/>
              <a:gd name="T37" fmla="*/ 307 h 389"/>
              <a:gd name="T38" fmla="*/ 194 w 421"/>
              <a:gd name="T39" fmla="*/ 130 h 389"/>
              <a:gd name="T40" fmla="*/ 130 w 421"/>
              <a:gd name="T41" fmla="*/ 130 h 389"/>
              <a:gd name="T42" fmla="*/ 162 w 421"/>
              <a:gd name="T43" fmla="*/ 130 h 389"/>
              <a:gd name="T44" fmla="*/ 162 w 421"/>
              <a:gd name="T45" fmla="*/ 307 h 389"/>
              <a:gd name="T46" fmla="*/ 130 w 421"/>
              <a:gd name="T47" fmla="*/ 307 h 389"/>
              <a:gd name="T48" fmla="*/ 130 w 421"/>
              <a:gd name="T49" fmla="*/ 130 h 389"/>
              <a:gd name="T50" fmla="*/ 65 w 421"/>
              <a:gd name="T51" fmla="*/ 130 h 389"/>
              <a:gd name="T52" fmla="*/ 97 w 421"/>
              <a:gd name="T53" fmla="*/ 130 h 389"/>
              <a:gd name="T54" fmla="*/ 97 w 421"/>
              <a:gd name="T55" fmla="*/ 307 h 389"/>
              <a:gd name="T56" fmla="*/ 65 w 421"/>
              <a:gd name="T57" fmla="*/ 307 h 389"/>
              <a:gd name="T58" fmla="*/ 65 w 421"/>
              <a:gd name="T59" fmla="*/ 130 h 389"/>
              <a:gd name="T60" fmla="*/ 210 w 421"/>
              <a:gd name="T61" fmla="*/ 35 h 389"/>
              <a:gd name="T62" fmla="*/ 361 w 421"/>
              <a:gd name="T63" fmla="*/ 98 h 389"/>
              <a:gd name="T64" fmla="*/ 59 w 421"/>
              <a:gd name="T65" fmla="*/ 98 h 389"/>
              <a:gd name="T66" fmla="*/ 210 w 421"/>
              <a:gd name="T67" fmla="*/ 35 h 389"/>
              <a:gd name="T68" fmla="*/ 210 w 421"/>
              <a:gd name="T69" fmla="*/ 0 h 389"/>
              <a:gd name="T70" fmla="*/ 10 w 421"/>
              <a:gd name="T71" fmla="*/ 83 h 389"/>
              <a:gd name="T72" fmla="*/ 0 w 421"/>
              <a:gd name="T73" fmla="*/ 87 h 389"/>
              <a:gd name="T74" fmla="*/ 0 w 421"/>
              <a:gd name="T75" fmla="*/ 130 h 389"/>
              <a:gd name="T76" fmla="*/ 33 w 421"/>
              <a:gd name="T77" fmla="*/ 130 h 389"/>
              <a:gd name="T78" fmla="*/ 33 w 421"/>
              <a:gd name="T79" fmla="*/ 307 h 389"/>
              <a:gd name="T80" fmla="*/ 0 w 421"/>
              <a:gd name="T81" fmla="*/ 307 h 389"/>
              <a:gd name="T82" fmla="*/ 0 w 421"/>
              <a:gd name="T83" fmla="*/ 388 h 389"/>
              <a:gd name="T84" fmla="*/ 420 w 421"/>
              <a:gd name="T85" fmla="*/ 388 h 389"/>
              <a:gd name="T86" fmla="*/ 420 w 421"/>
              <a:gd name="T87" fmla="*/ 307 h 389"/>
              <a:gd name="T88" fmla="*/ 388 w 421"/>
              <a:gd name="T89" fmla="*/ 307 h 389"/>
              <a:gd name="T90" fmla="*/ 388 w 421"/>
              <a:gd name="T91" fmla="*/ 130 h 389"/>
              <a:gd name="T92" fmla="*/ 420 w 421"/>
              <a:gd name="T93" fmla="*/ 130 h 389"/>
              <a:gd name="T94" fmla="*/ 420 w 421"/>
              <a:gd name="T95" fmla="*/ 87 h 389"/>
              <a:gd name="T96" fmla="*/ 410 w 421"/>
              <a:gd name="T97" fmla="*/ 83 h 389"/>
              <a:gd name="T98" fmla="*/ 210 w 421"/>
              <a:gd name="T99"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 h="389">
                <a:moveTo>
                  <a:pt x="33" y="340"/>
                </a:moveTo>
                <a:lnTo>
                  <a:pt x="388" y="340"/>
                </a:lnTo>
                <a:lnTo>
                  <a:pt x="388" y="356"/>
                </a:lnTo>
                <a:lnTo>
                  <a:pt x="33" y="356"/>
                </a:lnTo>
                <a:lnTo>
                  <a:pt x="33" y="340"/>
                </a:lnTo>
                <a:close/>
                <a:moveTo>
                  <a:pt x="323" y="130"/>
                </a:moveTo>
                <a:lnTo>
                  <a:pt x="355" y="130"/>
                </a:lnTo>
                <a:lnTo>
                  <a:pt x="355" y="307"/>
                </a:lnTo>
                <a:lnTo>
                  <a:pt x="323" y="307"/>
                </a:lnTo>
                <a:lnTo>
                  <a:pt x="323" y="130"/>
                </a:lnTo>
                <a:close/>
                <a:moveTo>
                  <a:pt x="258" y="130"/>
                </a:moveTo>
                <a:lnTo>
                  <a:pt x="291" y="130"/>
                </a:lnTo>
                <a:lnTo>
                  <a:pt x="291" y="307"/>
                </a:lnTo>
                <a:lnTo>
                  <a:pt x="258" y="307"/>
                </a:lnTo>
                <a:lnTo>
                  <a:pt x="258" y="130"/>
                </a:lnTo>
                <a:close/>
                <a:moveTo>
                  <a:pt x="194" y="130"/>
                </a:moveTo>
                <a:lnTo>
                  <a:pt x="226" y="130"/>
                </a:lnTo>
                <a:lnTo>
                  <a:pt x="226" y="307"/>
                </a:lnTo>
                <a:lnTo>
                  <a:pt x="194" y="307"/>
                </a:lnTo>
                <a:lnTo>
                  <a:pt x="194" y="130"/>
                </a:lnTo>
                <a:close/>
                <a:moveTo>
                  <a:pt x="130" y="130"/>
                </a:moveTo>
                <a:lnTo>
                  <a:pt x="162" y="130"/>
                </a:lnTo>
                <a:lnTo>
                  <a:pt x="162" y="307"/>
                </a:lnTo>
                <a:lnTo>
                  <a:pt x="130" y="307"/>
                </a:lnTo>
                <a:lnTo>
                  <a:pt x="130" y="130"/>
                </a:lnTo>
                <a:close/>
                <a:moveTo>
                  <a:pt x="65" y="130"/>
                </a:moveTo>
                <a:lnTo>
                  <a:pt x="97" y="130"/>
                </a:lnTo>
                <a:lnTo>
                  <a:pt x="97" y="307"/>
                </a:lnTo>
                <a:lnTo>
                  <a:pt x="65" y="307"/>
                </a:lnTo>
                <a:lnTo>
                  <a:pt x="65" y="130"/>
                </a:lnTo>
                <a:close/>
                <a:moveTo>
                  <a:pt x="210" y="35"/>
                </a:moveTo>
                <a:lnTo>
                  <a:pt x="361" y="98"/>
                </a:lnTo>
                <a:lnTo>
                  <a:pt x="59" y="98"/>
                </a:lnTo>
                <a:lnTo>
                  <a:pt x="210" y="35"/>
                </a:lnTo>
                <a:close/>
                <a:moveTo>
                  <a:pt x="210" y="0"/>
                </a:moveTo>
                <a:lnTo>
                  <a:pt x="10" y="83"/>
                </a:lnTo>
                <a:lnTo>
                  <a:pt x="0" y="87"/>
                </a:lnTo>
                <a:lnTo>
                  <a:pt x="0" y="130"/>
                </a:lnTo>
                <a:lnTo>
                  <a:pt x="33" y="130"/>
                </a:lnTo>
                <a:lnTo>
                  <a:pt x="33" y="307"/>
                </a:lnTo>
                <a:lnTo>
                  <a:pt x="0" y="307"/>
                </a:lnTo>
                <a:lnTo>
                  <a:pt x="0" y="388"/>
                </a:lnTo>
                <a:lnTo>
                  <a:pt x="420" y="388"/>
                </a:lnTo>
                <a:lnTo>
                  <a:pt x="420" y="307"/>
                </a:lnTo>
                <a:lnTo>
                  <a:pt x="388" y="307"/>
                </a:lnTo>
                <a:lnTo>
                  <a:pt x="388" y="130"/>
                </a:lnTo>
                <a:lnTo>
                  <a:pt x="420" y="130"/>
                </a:lnTo>
                <a:lnTo>
                  <a:pt x="420" y="87"/>
                </a:lnTo>
                <a:lnTo>
                  <a:pt x="410" y="83"/>
                </a:lnTo>
                <a:lnTo>
                  <a:pt x="210" y="0"/>
                </a:lnTo>
                <a:close/>
              </a:path>
            </a:pathLst>
          </a:custGeom>
          <a:solidFill>
            <a:schemeClr val="bg1"/>
          </a:solidFill>
          <a:ln>
            <a:noFill/>
          </a:ln>
          <a:effectLst/>
        </p:spPr>
        <p:txBody>
          <a:bodyPr wrap="none" anchor="ctr"/>
          <a:lstStyle/>
          <a:p>
            <a:pPr eaLnBrk="1" fontAlgn="auto" hangingPunct="1">
              <a:spcBef>
                <a:spcPts val="0"/>
              </a:spcBef>
              <a:spcAft>
                <a:spcPts val="0"/>
              </a:spcAft>
              <a:defRPr/>
            </a:pPr>
            <a:endParaRPr lang="en-US" sz="5922" dirty="0">
              <a:latin typeface="Heebo Light" pitchFamily="2" charset="-79"/>
            </a:endParaRPr>
          </a:p>
        </p:txBody>
      </p:sp>
      <p:sp>
        <p:nvSpPr>
          <p:cNvPr id="20" name="Freeform 19">
            <a:extLst>
              <a:ext uri="{FF2B5EF4-FFF2-40B4-BE49-F238E27FC236}">
                <a16:creationId xmlns:a16="http://schemas.microsoft.com/office/drawing/2014/main" id="{D62AEA31-49E6-E847-A946-9E21A44CE48B}"/>
              </a:ext>
            </a:extLst>
          </p:cNvPr>
          <p:cNvSpPr>
            <a:spLocks noChangeAspect="1" noChangeArrowheads="1"/>
          </p:cNvSpPr>
          <p:nvPr/>
        </p:nvSpPr>
        <p:spPr bwMode="auto">
          <a:xfrm>
            <a:off x="14545912" y="11178897"/>
            <a:ext cx="554388" cy="556000"/>
          </a:xfrm>
          <a:custGeom>
            <a:avLst/>
            <a:gdLst>
              <a:gd name="T0" fmla="*/ 271 w 411"/>
              <a:gd name="T1" fmla="*/ 49 h 411"/>
              <a:gd name="T2" fmla="*/ 361 w 411"/>
              <a:gd name="T3" fmla="*/ 140 h 411"/>
              <a:gd name="T4" fmla="*/ 260 w 411"/>
              <a:gd name="T5" fmla="*/ 213 h 411"/>
              <a:gd name="T6" fmla="*/ 251 w 411"/>
              <a:gd name="T7" fmla="*/ 219 h 411"/>
              <a:gd name="T8" fmla="*/ 255 w 411"/>
              <a:gd name="T9" fmla="*/ 231 h 411"/>
              <a:gd name="T10" fmla="*/ 255 w 411"/>
              <a:gd name="T11" fmla="*/ 231 h 411"/>
              <a:gd name="T12" fmla="*/ 235 w 411"/>
              <a:gd name="T13" fmla="*/ 316 h 411"/>
              <a:gd name="T14" fmla="*/ 94 w 411"/>
              <a:gd name="T15" fmla="*/ 175 h 411"/>
              <a:gd name="T16" fmla="*/ 94 w 411"/>
              <a:gd name="T17" fmla="*/ 175 h 411"/>
              <a:gd name="T18" fmla="*/ 180 w 411"/>
              <a:gd name="T19" fmla="*/ 156 h 411"/>
              <a:gd name="T20" fmla="*/ 190 w 411"/>
              <a:gd name="T21" fmla="*/ 159 h 411"/>
              <a:gd name="T22" fmla="*/ 197 w 411"/>
              <a:gd name="T23" fmla="*/ 150 h 411"/>
              <a:gd name="T24" fmla="*/ 271 w 411"/>
              <a:gd name="T25" fmla="*/ 49 h 411"/>
              <a:gd name="T26" fmla="*/ 267 w 411"/>
              <a:gd name="T27" fmla="*/ 0 h 411"/>
              <a:gd name="T28" fmla="*/ 256 w 411"/>
              <a:gd name="T29" fmla="*/ 15 h 411"/>
              <a:gd name="T30" fmla="*/ 176 w 411"/>
              <a:gd name="T31" fmla="*/ 123 h 411"/>
              <a:gd name="T32" fmla="*/ 176 w 411"/>
              <a:gd name="T33" fmla="*/ 123 h 411"/>
              <a:gd name="T34" fmla="*/ 57 w 411"/>
              <a:gd name="T35" fmla="*/ 160 h 411"/>
              <a:gd name="T36" fmla="*/ 45 w 411"/>
              <a:gd name="T37" fmla="*/ 171 h 411"/>
              <a:gd name="T38" fmla="*/ 130 w 411"/>
              <a:gd name="T39" fmla="*/ 257 h 411"/>
              <a:gd name="T40" fmla="*/ 0 w 411"/>
              <a:gd name="T41" fmla="*/ 387 h 411"/>
              <a:gd name="T42" fmla="*/ 0 w 411"/>
              <a:gd name="T43" fmla="*/ 410 h 411"/>
              <a:gd name="T44" fmla="*/ 23 w 411"/>
              <a:gd name="T45" fmla="*/ 410 h 411"/>
              <a:gd name="T46" fmla="*/ 153 w 411"/>
              <a:gd name="T47" fmla="*/ 280 h 411"/>
              <a:gd name="T48" fmla="*/ 239 w 411"/>
              <a:gd name="T49" fmla="*/ 365 h 411"/>
              <a:gd name="T50" fmla="*/ 250 w 411"/>
              <a:gd name="T51" fmla="*/ 354 h 411"/>
              <a:gd name="T52" fmla="*/ 250 w 411"/>
              <a:gd name="T53" fmla="*/ 354 h 411"/>
              <a:gd name="T54" fmla="*/ 287 w 411"/>
              <a:gd name="T55" fmla="*/ 234 h 411"/>
              <a:gd name="T56" fmla="*/ 395 w 411"/>
              <a:gd name="T57" fmla="*/ 155 h 411"/>
              <a:gd name="T58" fmla="*/ 410 w 411"/>
              <a:gd name="T59" fmla="*/ 144 h 411"/>
              <a:gd name="T60" fmla="*/ 267 w 411"/>
              <a:gd name="T61"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1" h="411">
                <a:moveTo>
                  <a:pt x="271" y="49"/>
                </a:moveTo>
                <a:lnTo>
                  <a:pt x="361" y="140"/>
                </a:lnTo>
                <a:lnTo>
                  <a:pt x="260" y="213"/>
                </a:lnTo>
                <a:lnTo>
                  <a:pt x="251" y="219"/>
                </a:lnTo>
                <a:lnTo>
                  <a:pt x="255" y="231"/>
                </a:lnTo>
                <a:lnTo>
                  <a:pt x="255" y="231"/>
                </a:lnTo>
                <a:cubicBezTo>
                  <a:pt x="262" y="260"/>
                  <a:pt x="254" y="290"/>
                  <a:pt x="235" y="316"/>
                </a:cubicBezTo>
                <a:lnTo>
                  <a:pt x="94" y="175"/>
                </a:lnTo>
                <a:lnTo>
                  <a:pt x="94" y="175"/>
                </a:lnTo>
                <a:cubicBezTo>
                  <a:pt x="119" y="156"/>
                  <a:pt x="150" y="148"/>
                  <a:pt x="180" y="156"/>
                </a:cubicBezTo>
                <a:lnTo>
                  <a:pt x="190" y="159"/>
                </a:lnTo>
                <a:lnTo>
                  <a:pt x="197" y="150"/>
                </a:lnTo>
                <a:lnTo>
                  <a:pt x="271" y="49"/>
                </a:lnTo>
                <a:close/>
                <a:moveTo>
                  <a:pt x="267" y="0"/>
                </a:moveTo>
                <a:lnTo>
                  <a:pt x="256" y="15"/>
                </a:lnTo>
                <a:lnTo>
                  <a:pt x="176" y="123"/>
                </a:lnTo>
                <a:lnTo>
                  <a:pt x="176" y="123"/>
                </a:lnTo>
                <a:cubicBezTo>
                  <a:pt x="134" y="115"/>
                  <a:pt x="89" y="128"/>
                  <a:pt x="57" y="160"/>
                </a:cubicBezTo>
                <a:lnTo>
                  <a:pt x="45" y="171"/>
                </a:lnTo>
                <a:lnTo>
                  <a:pt x="130" y="257"/>
                </a:lnTo>
                <a:lnTo>
                  <a:pt x="0" y="387"/>
                </a:lnTo>
                <a:lnTo>
                  <a:pt x="0" y="410"/>
                </a:lnTo>
                <a:lnTo>
                  <a:pt x="23" y="410"/>
                </a:lnTo>
                <a:lnTo>
                  <a:pt x="153" y="280"/>
                </a:lnTo>
                <a:lnTo>
                  <a:pt x="239" y="365"/>
                </a:lnTo>
                <a:lnTo>
                  <a:pt x="250" y="354"/>
                </a:lnTo>
                <a:lnTo>
                  <a:pt x="250" y="354"/>
                </a:lnTo>
                <a:cubicBezTo>
                  <a:pt x="283" y="321"/>
                  <a:pt x="294" y="276"/>
                  <a:pt x="287" y="234"/>
                </a:cubicBezTo>
                <a:lnTo>
                  <a:pt x="395" y="155"/>
                </a:lnTo>
                <a:lnTo>
                  <a:pt x="410" y="144"/>
                </a:lnTo>
                <a:lnTo>
                  <a:pt x="267" y="0"/>
                </a:lnTo>
                <a:close/>
              </a:path>
            </a:pathLst>
          </a:custGeom>
          <a:solidFill>
            <a:schemeClr val="bg1"/>
          </a:solidFill>
          <a:ln>
            <a:noFill/>
          </a:ln>
          <a:effectLst/>
        </p:spPr>
        <p:txBody>
          <a:bodyPr wrap="none" anchor="ctr"/>
          <a:lstStyle/>
          <a:p>
            <a:pPr eaLnBrk="1" fontAlgn="auto" hangingPunct="1">
              <a:spcBef>
                <a:spcPts val="0"/>
              </a:spcBef>
              <a:spcAft>
                <a:spcPts val="0"/>
              </a:spcAft>
              <a:defRPr/>
            </a:pPr>
            <a:endParaRPr lang="en-US" sz="5922" dirty="0">
              <a:latin typeface="Heebo Light" pitchFamily="2" charset="-79"/>
            </a:endParaRPr>
          </a:p>
        </p:txBody>
      </p:sp>
      <p:pic>
        <p:nvPicPr>
          <p:cNvPr id="2" name="Picture 1" descr="IFFCO Technical Grade Urea">
            <a:extLst>
              <a:ext uri="{FF2B5EF4-FFF2-40B4-BE49-F238E27FC236}">
                <a16:creationId xmlns:a16="http://schemas.microsoft.com/office/drawing/2014/main" id="{238CE9C1-511A-55FC-BBE9-E1480512D3F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13955" y="3569942"/>
            <a:ext cx="2513330" cy="2513330"/>
          </a:xfrm>
          <a:prstGeom prst="rect">
            <a:avLst/>
          </a:prstGeom>
          <a:noFill/>
          <a:ln>
            <a:noFill/>
          </a:ln>
        </p:spPr>
      </p:pic>
      <p:pic>
        <p:nvPicPr>
          <p:cNvPr id="3" name="Picture 2" descr="Buy IFFCO NANO UREA (Liquid) Fertilizer - 500 ml | Iffco Bazar">
            <a:extLst>
              <a:ext uri="{FF2B5EF4-FFF2-40B4-BE49-F238E27FC236}">
                <a16:creationId xmlns:a16="http://schemas.microsoft.com/office/drawing/2014/main" id="{36377672-3FF4-58D2-8430-4047BAFD3BB0}"/>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27435" r="32328"/>
          <a:stretch/>
        </p:blipFill>
        <p:spPr bwMode="auto">
          <a:xfrm>
            <a:off x="14524936" y="6851678"/>
            <a:ext cx="881380" cy="2186305"/>
          </a:xfrm>
          <a:prstGeom prst="rect">
            <a:avLst/>
          </a:prstGeom>
          <a:noFill/>
          <a:ln>
            <a:noFill/>
          </a:ln>
          <a:extLst>
            <a:ext uri="{53640926-AAD7-44D8-BBD7-CCE9431645EC}">
              <a14:shadowObscured xmlns:a14="http://schemas.microsoft.com/office/drawing/2010/main"/>
            </a:ext>
          </a:extLst>
        </p:spPr>
      </p:pic>
      <p:pic>
        <p:nvPicPr>
          <p:cNvPr id="19" name="Picture 18" descr="Buy Bio Decomposer- 20 Gram (Pack of 100) | Iffco Bazar">
            <a:extLst>
              <a:ext uri="{FF2B5EF4-FFF2-40B4-BE49-F238E27FC236}">
                <a16:creationId xmlns:a16="http://schemas.microsoft.com/office/drawing/2014/main" id="{050E0AFD-ACAF-AE1A-84F4-A05570694375}"/>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25567" r="24936" b="9351"/>
          <a:stretch/>
        </p:blipFill>
        <p:spPr bwMode="auto">
          <a:xfrm>
            <a:off x="14363795" y="10122936"/>
            <a:ext cx="1242060" cy="2275205"/>
          </a:xfrm>
          <a:prstGeom prst="rect">
            <a:avLst/>
          </a:prstGeom>
          <a:noFill/>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7018DEC1-CF27-0C16-CB6C-6AC73AB03457}"/>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contrast="20000"/>
                    </a14:imgEffect>
                  </a14:imgLayer>
                </a14:imgProps>
              </a:ext>
            </a:extLst>
          </a:blip>
          <a:srcRect r="14652" b="3363"/>
          <a:stretch/>
        </p:blipFill>
        <p:spPr>
          <a:xfrm>
            <a:off x="1098452" y="3060529"/>
            <a:ext cx="10534622" cy="9779171"/>
          </a:xfrm>
          <a:prstGeom prst="rect">
            <a:avLst/>
          </a:prstGeom>
        </p:spPr>
      </p:pic>
      <p:sp>
        <p:nvSpPr>
          <p:cNvPr id="30" name="TextBox 29">
            <a:extLst>
              <a:ext uri="{FF2B5EF4-FFF2-40B4-BE49-F238E27FC236}">
                <a16:creationId xmlns:a16="http://schemas.microsoft.com/office/drawing/2014/main" id="{38BF56F1-BDF8-6513-48B9-BFA08B928979}"/>
              </a:ext>
            </a:extLst>
          </p:cNvPr>
          <p:cNvSpPr txBox="1"/>
          <p:nvPr/>
        </p:nvSpPr>
        <p:spPr>
          <a:xfrm>
            <a:off x="2570345" y="4588485"/>
            <a:ext cx="12201524" cy="6186309"/>
          </a:xfrm>
          <a:prstGeom prst="rect">
            <a:avLst/>
          </a:prstGeom>
          <a:noFill/>
        </p:spPr>
        <p:txBody>
          <a:bodyPr wrap="square">
            <a:spAutoFit/>
          </a:bodyPr>
          <a:lstStyle/>
          <a:p>
            <a:pPr marL="342900" marR="768350" lvl="0" indent="-342900">
              <a:buFont typeface="Symbol" panose="05050102010706020507" pitchFamily="18" charset="2"/>
              <a:buChar char=""/>
              <a:tabLst>
                <a:tab pos="914400" algn="l"/>
                <a:tab pos="915035" algn="l"/>
              </a:tabLst>
            </a:pPr>
            <a:r>
              <a:rPr lang="en-US" sz="3600" b="1" i="1" dirty="0">
                <a:solidFill>
                  <a:schemeClr val="tx2"/>
                </a:solidFill>
                <a:effectLst/>
                <a:latin typeface="Times New Roman" panose="02020603050405020304" pitchFamily="18" charset="0"/>
                <a:ea typeface="Times New Roman" panose="02020603050405020304" pitchFamily="18" charset="0"/>
              </a:rPr>
              <a:t>Distribution by both Rail &amp; Road</a:t>
            </a:r>
            <a:endParaRPr lang="en-IN" sz="3200" b="1" i="1" dirty="0">
              <a:solidFill>
                <a:schemeClr val="tx2"/>
              </a:solidFill>
              <a:effectLst/>
              <a:latin typeface="Times New Roman" panose="02020603050405020304" pitchFamily="18" charset="0"/>
              <a:ea typeface="Times New Roman" panose="02020603050405020304" pitchFamily="18" charset="0"/>
            </a:endParaRPr>
          </a:p>
          <a:p>
            <a:pPr marL="342900" marR="768350" lvl="0" indent="-342900">
              <a:spcAft>
                <a:spcPts val="0"/>
              </a:spcAft>
              <a:buFont typeface="+mj-lt"/>
              <a:buAutoNum type="arabicPeriod"/>
              <a:tabLst>
                <a:tab pos="914400" algn="l"/>
                <a:tab pos="915035" algn="l"/>
              </a:tabLst>
            </a:pPr>
            <a:r>
              <a:rPr lang="en-US" sz="3600" b="1" i="1" dirty="0">
                <a:solidFill>
                  <a:schemeClr val="tx2"/>
                </a:solidFill>
                <a:effectLst/>
                <a:latin typeface="Times New Roman" panose="02020603050405020304" pitchFamily="18" charset="0"/>
                <a:ea typeface="Times New Roman" panose="02020603050405020304" pitchFamily="18" charset="0"/>
              </a:rPr>
              <a:t>Uttar Pradesh</a:t>
            </a:r>
            <a:endParaRPr lang="en-IN" sz="3200" b="1" i="1" dirty="0">
              <a:solidFill>
                <a:schemeClr val="tx2"/>
              </a:solidFill>
              <a:effectLst/>
              <a:latin typeface="Times New Roman" panose="02020603050405020304" pitchFamily="18" charset="0"/>
              <a:ea typeface="Times New Roman" panose="02020603050405020304" pitchFamily="18" charset="0"/>
            </a:endParaRPr>
          </a:p>
          <a:p>
            <a:pPr marL="342900" marR="768350" lvl="0" indent="-342900">
              <a:spcAft>
                <a:spcPts val="0"/>
              </a:spcAft>
              <a:buFont typeface="+mj-lt"/>
              <a:buAutoNum type="arabicPeriod"/>
              <a:tabLst>
                <a:tab pos="914400" algn="l"/>
                <a:tab pos="915035" algn="l"/>
              </a:tabLst>
            </a:pPr>
            <a:r>
              <a:rPr lang="en-US" sz="3600" b="1" i="1" dirty="0">
                <a:solidFill>
                  <a:schemeClr val="tx2"/>
                </a:solidFill>
                <a:effectLst/>
                <a:latin typeface="Times New Roman" panose="02020603050405020304" pitchFamily="18" charset="0"/>
                <a:ea typeface="Times New Roman" panose="02020603050405020304" pitchFamily="18" charset="0"/>
              </a:rPr>
              <a:t>Madhya Pradesh</a:t>
            </a:r>
            <a:endParaRPr lang="en-IN" sz="3200" b="1" i="1" dirty="0">
              <a:solidFill>
                <a:schemeClr val="tx2"/>
              </a:solidFill>
              <a:effectLst/>
              <a:latin typeface="Times New Roman" panose="02020603050405020304" pitchFamily="18" charset="0"/>
              <a:ea typeface="Times New Roman" panose="02020603050405020304" pitchFamily="18" charset="0"/>
            </a:endParaRPr>
          </a:p>
          <a:p>
            <a:pPr marR="768350">
              <a:tabLst>
                <a:tab pos="914400" algn="l"/>
                <a:tab pos="915035" algn="l"/>
              </a:tabLst>
            </a:pPr>
            <a:r>
              <a:rPr lang="en-US" sz="3600" b="1" i="1" dirty="0">
                <a:solidFill>
                  <a:schemeClr val="tx2"/>
                </a:solidFill>
                <a:effectLst/>
                <a:latin typeface="Times New Roman" panose="02020603050405020304" pitchFamily="18" charset="0"/>
                <a:ea typeface="Times New Roman" panose="02020603050405020304" pitchFamily="18" charset="0"/>
              </a:rPr>
              <a:t> </a:t>
            </a:r>
            <a:endParaRPr lang="en-IN" sz="3200" b="1" i="1" dirty="0">
              <a:solidFill>
                <a:schemeClr val="tx2"/>
              </a:solidFill>
              <a:effectLst/>
              <a:latin typeface="Times New Roman" panose="02020603050405020304" pitchFamily="18" charset="0"/>
              <a:ea typeface="Times New Roman" panose="02020603050405020304" pitchFamily="18" charset="0"/>
            </a:endParaRPr>
          </a:p>
          <a:p>
            <a:pPr marL="342900" marR="768350" lvl="0" indent="-342900">
              <a:buFont typeface="Symbol" panose="05050102010706020507" pitchFamily="18" charset="2"/>
              <a:buChar char=""/>
              <a:tabLst>
                <a:tab pos="914400" algn="l"/>
                <a:tab pos="915035" algn="l"/>
              </a:tabLst>
            </a:pPr>
            <a:r>
              <a:rPr lang="en-US" sz="3600" b="1" i="1" dirty="0">
                <a:solidFill>
                  <a:schemeClr val="tx2"/>
                </a:solidFill>
                <a:effectLst/>
                <a:latin typeface="Times New Roman" panose="02020603050405020304" pitchFamily="18" charset="0"/>
                <a:ea typeface="Times New Roman" panose="02020603050405020304" pitchFamily="18" charset="0"/>
              </a:rPr>
              <a:t>Distribution only by rail</a:t>
            </a:r>
            <a:endParaRPr lang="en-IN" sz="3200" b="1" i="1" dirty="0">
              <a:solidFill>
                <a:schemeClr val="tx2"/>
              </a:solidFill>
              <a:effectLst/>
              <a:latin typeface="Times New Roman" panose="02020603050405020304" pitchFamily="18" charset="0"/>
              <a:ea typeface="Times New Roman" panose="02020603050405020304" pitchFamily="18" charset="0"/>
            </a:endParaRPr>
          </a:p>
          <a:p>
            <a:pPr marL="342900" marR="768350" lvl="0" indent="-342900">
              <a:spcAft>
                <a:spcPts val="0"/>
              </a:spcAft>
              <a:buFont typeface="+mj-lt"/>
              <a:buAutoNum type="arabicPeriod"/>
              <a:tabLst>
                <a:tab pos="914400" algn="l"/>
                <a:tab pos="915035" algn="l"/>
              </a:tabLst>
            </a:pPr>
            <a:r>
              <a:rPr lang="en-US" sz="3600" b="1" i="1" dirty="0">
                <a:solidFill>
                  <a:schemeClr val="tx2"/>
                </a:solidFill>
                <a:effectLst/>
                <a:latin typeface="Times New Roman" panose="02020603050405020304" pitchFamily="18" charset="0"/>
                <a:ea typeface="Times New Roman" panose="02020603050405020304" pitchFamily="18" charset="0"/>
              </a:rPr>
              <a:t>West Bengal</a:t>
            </a:r>
            <a:endParaRPr lang="en-IN" sz="3200" b="1" i="1" dirty="0">
              <a:solidFill>
                <a:schemeClr val="tx2"/>
              </a:solidFill>
              <a:effectLst/>
              <a:latin typeface="Times New Roman" panose="02020603050405020304" pitchFamily="18" charset="0"/>
              <a:ea typeface="Times New Roman" panose="02020603050405020304" pitchFamily="18" charset="0"/>
            </a:endParaRPr>
          </a:p>
          <a:p>
            <a:pPr marL="342900" marR="768350" lvl="0" indent="-342900">
              <a:spcAft>
                <a:spcPts val="0"/>
              </a:spcAft>
              <a:buFont typeface="+mj-lt"/>
              <a:buAutoNum type="arabicPeriod"/>
              <a:tabLst>
                <a:tab pos="914400" algn="l"/>
                <a:tab pos="915035" algn="l"/>
              </a:tabLst>
            </a:pPr>
            <a:r>
              <a:rPr lang="en-US" sz="3600" b="1" i="1" dirty="0">
                <a:solidFill>
                  <a:schemeClr val="tx2"/>
                </a:solidFill>
                <a:effectLst/>
                <a:latin typeface="Times New Roman" panose="02020603050405020304" pitchFamily="18" charset="0"/>
                <a:ea typeface="Times New Roman" panose="02020603050405020304" pitchFamily="18" charset="0"/>
              </a:rPr>
              <a:t>Assam</a:t>
            </a:r>
            <a:endParaRPr lang="en-IN" sz="3200" b="1" i="1" dirty="0">
              <a:solidFill>
                <a:schemeClr val="tx2"/>
              </a:solidFill>
              <a:effectLst/>
              <a:latin typeface="Times New Roman" panose="02020603050405020304" pitchFamily="18" charset="0"/>
              <a:ea typeface="Times New Roman" panose="02020603050405020304" pitchFamily="18" charset="0"/>
            </a:endParaRPr>
          </a:p>
          <a:p>
            <a:pPr marL="342900" marR="768350" lvl="0" indent="-342900">
              <a:spcAft>
                <a:spcPts val="0"/>
              </a:spcAft>
              <a:buFont typeface="+mj-lt"/>
              <a:buAutoNum type="arabicPeriod"/>
              <a:tabLst>
                <a:tab pos="914400" algn="l"/>
                <a:tab pos="915035" algn="l"/>
              </a:tabLst>
            </a:pPr>
            <a:r>
              <a:rPr lang="en-US" sz="3600" b="1" i="1" dirty="0">
                <a:solidFill>
                  <a:schemeClr val="tx2"/>
                </a:solidFill>
                <a:effectLst/>
                <a:latin typeface="Times New Roman" panose="02020603050405020304" pitchFamily="18" charset="0"/>
                <a:ea typeface="Times New Roman" panose="02020603050405020304" pitchFamily="18" charset="0"/>
              </a:rPr>
              <a:t>Orissa</a:t>
            </a:r>
            <a:endParaRPr lang="en-IN" sz="3200" b="1" i="1" dirty="0">
              <a:solidFill>
                <a:schemeClr val="tx2"/>
              </a:solidFill>
              <a:effectLst/>
              <a:latin typeface="Times New Roman" panose="02020603050405020304" pitchFamily="18" charset="0"/>
              <a:ea typeface="Times New Roman" panose="02020603050405020304" pitchFamily="18" charset="0"/>
            </a:endParaRPr>
          </a:p>
          <a:p>
            <a:pPr marL="342900" marR="768350" lvl="0" indent="-342900">
              <a:spcAft>
                <a:spcPts val="0"/>
              </a:spcAft>
              <a:buFont typeface="+mj-lt"/>
              <a:buAutoNum type="arabicPeriod"/>
              <a:tabLst>
                <a:tab pos="914400" algn="l"/>
                <a:tab pos="915035" algn="l"/>
              </a:tabLst>
            </a:pPr>
            <a:r>
              <a:rPr lang="en-US" sz="3600" b="1" i="1" dirty="0">
                <a:solidFill>
                  <a:schemeClr val="tx2"/>
                </a:solidFill>
                <a:effectLst/>
                <a:latin typeface="Times New Roman" panose="02020603050405020304" pitchFamily="18" charset="0"/>
                <a:ea typeface="Times New Roman" panose="02020603050405020304" pitchFamily="18" charset="0"/>
              </a:rPr>
              <a:t>Bihar</a:t>
            </a:r>
            <a:endParaRPr lang="en-IN" sz="3200" b="1" i="1" dirty="0">
              <a:solidFill>
                <a:schemeClr val="tx2"/>
              </a:solidFill>
              <a:effectLst/>
              <a:latin typeface="Times New Roman" panose="02020603050405020304" pitchFamily="18" charset="0"/>
              <a:ea typeface="Times New Roman" panose="02020603050405020304" pitchFamily="18" charset="0"/>
            </a:endParaRPr>
          </a:p>
          <a:p>
            <a:pPr marL="1143000" marR="768350" indent="-228600">
              <a:spcAft>
                <a:spcPts val="0"/>
              </a:spcAft>
              <a:tabLst>
                <a:tab pos="914400" algn="l"/>
                <a:tab pos="915035" algn="l"/>
              </a:tabLst>
            </a:pPr>
            <a:r>
              <a:rPr lang="en-US" sz="3600" b="1" i="1" dirty="0">
                <a:solidFill>
                  <a:schemeClr val="tx2"/>
                </a:solidFill>
                <a:effectLst/>
                <a:latin typeface="Times New Roman" panose="02020603050405020304" pitchFamily="18" charset="0"/>
                <a:ea typeface="Times New Roman" panose="02020603050405020304" pitchFamily="18" charset="0"/>
              </a:rPr>
              <a:t> </a:t>
            </a:r>
            <a:endParaRPr lang="en-IN" sz="3200" b="1" i="1" dirty="0">
              <a:solidFill>
                <a:schemeClr val="tx2"/>
              </a:solidFill>
              <a:effectLst/>
              <a:latin typeface="Times New Roman" panose="02020603050405020304" pitchFamily="18" charset="0"/>
              <a:ea typeface="Times New Roman" panose="02020603050405020304" pitchFamily="18" charset="0"/>
            </a:endParaRPr>
          </a:p>
          <a:p>
            <a:pPr marL="342900" marR="768350" lvl="0" indent="-342900">
              <a:buFont typeface="Symbol" panose="05050102010706020507" pitchFamily="18" charset="2"/>
              <a:buChar char=""/>
              <a:tabLst>
                <a:tab pos="914400" algn="l"/>
                <a:tab pos="915035" algn="l"/>
              </a:tabLst>
            </a:pPr>
            <a:r>
              <a:rPr lang="en-US" sz="3600" b="1" i="1" dirty="0">
                <a:solidFill>
                  <a:schemeClr val="tx2"/>
                </a:solidFill>
                <a:effectLst/>
                <a:latin typeface="Times New Roman" panose="02020603050405020304" pitchFamily="18" charset="0"/>
                <a:ea typeface="Times New Roman" panose="02020603050405020304" pitchFamily="18" charset="0"/>
              </a:rPr>
              <a:t>Export by Rail – Nepal (Nano Fertilizer)</a:t>
            </a:r>
            <a:endParaRPr lang="en-IN" sz="3200" b="1" i="1" dirty="0">
              <a:solidFill>
                <a:schemeClr val="tx2"/>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34844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C0FC9716-5806-1046-BEEF-E36EE44F36F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723032" y="4085346"/>
            <a:ext cx="16184546" cy="8750463"/>
          </a:xfrm>
          <a:prstGeom prst="rect">
            <a:avLst/>
          </a:prstGeom>
        </p:spPr>
      </p:pic>
      <p:sp>
        <p:nvSpPr>
          <p:cNvPr id="5" name="TextBox 4">
            <a:extLst>
              <a:ext uri="{FF2B5EF4-FFF2-40B4-BE49-F238E27FC236}">
                <a16:creationId xmlns:a16="http://schemas.microsoft.com/office/drawing/2014/main" id="{ABDBC6AB-0FD9-C743-A3A3-75666D58A070}"/>
              </a:ext>
            </a:extLst>
          </p:cNvPr>
          <p:cNvSpPr txBox="1"/>
          <p:nvPr/>
        </p:nvSpPr>
        <p:spPr>
          <a:xfrm>
            <a:off x="7535995" y="1277612"/>
            <a:ext cx="9305754" cy="1323439"/>
          </a:xfrm>
          <a:prstGeom prst="rect">
            <a:avLst/>
          </a:prstGeom>
          <a:noFill/>
        </p:spPr>
        <p:txBody>
          <a:bodyPr wrap="none" rtlCol="0" anchor="t">
            <a:spAutoFit/>
          </a:bodyPr>
          <a:lstStyle/>
          <a:p>
            <a:pPr algn="ctr"/>
            <a:r>
              <a:rPr lang="en-US" sz="8000" dirty="0">
                <a:solidFill>
                  <a:schemeClr val="tx2"/>
                </a:solidFill>
                <a:latin typeface="Heebo Medium" pitchFamily="2" charset="-79"/>
                <a:ea typeface="Arimo" panose="020B0604020202020204" pitchFamily="34" charset="0"/>
                <a:cs typeface="Arimo" panose="020B0604020202020204" pitchFamily="34" charset="0"/>
              </a:rPr>
              <a:t>Rail Engine Booking</a:t>
            </a:r>
          </a:p>
        </p:txBody>
      </p:sp>
      <p:sp>
        <p:nvSpPr>
          <p:cNvPr id="6" name="TextBox 5">
            <a:extLst>
              <a:ext uri="{FF2B5EF4-FFF2-40B4-BE49-F238E27FC236}">
                <a16:creationId xmlns:a16="http://schemas.microsoft.com/office/drawing/2014/main" id="{D21A1640-FA63-CE4F-B3D7-3AF81DE76BAC}"/>
              </a:ext>
            </a:extLst>
          </p:cNvPr>
          <p:cNvSpPr txBox="1"/>
          <p:nvPr/>
        </p:nvSpPr>
        <p:spPr>
          <a:xfrm>
            <a:off x="11298198" y="679600"/>
            <a:ext cx="1781258" cy="477054"/>
          </a:xfrm>
          <a:prstGeom prst="rect">
            <a:avLst/>
          </a:prstGeom>
          <a:noFill/>
        </p:spPr>
        <p:txBody>
          <a:bodyPr wrap="none" rtlCol="0" anchor="b">
            <a:spAutoFit/>
          </a:bodyPr>
          <a:lstStyle/>
          <a:p>
            <a:pPr algn="ctr"/>
            <a:r>
              <a:rPr lang="en-US" sz="2500" spc="500" dirty="0">
                <a:solidFill>
                  <a:schemeClr val="accent1"/>
                </a:solidFill>
                <a:latin typeface="Heebo" pitchFamily="2" charset="-79"/>
                <a:cs typeface="Heebo" pitchFamily="2" charset="-79"/>
              </a:rPr>
              <a:t>Phase 1</a:t>
            </a:r>
          </a:p>
        </p:txBody>
      </p:sp>
      <p:sp>
        <p:nvSpPr>
          <p:cNvPr id="13" name="TextBox 12">
            <a:extLst>
              <a:ext uri="{FF2B5EF4-FFF2-40B4-BE49-F238E27FC236}">
                <a16:creationId xmlns:a16="http://schemas.microsoft.com/office/drawing/2014/main" id="{5A15A9F8-CE2A-584C-80DC-90F8074844C6}"/>
              </a:ext>
            </a:extLst>
          </p:cNvPr>
          <p:cNvSpPr txBox="1"/>
          <p:nvPr/>
        </p:nvSpPr>
        <p:spPr>
          <a:xfrm>
            <a:off x="1371600" y="3880782"/>
            <a:ext cx="10817225" cy="4955203"/>
          </a:xfrm>
          <a:prstGeom prst="rect">
            <a:avLst/>
          </a:prstGeom>
          <a:noFill/>
        </p:spPr>
        <p:txBody>
          <a:bodyPr wrap="square" rtlCol="0" anchor="t">
            <a:spAutoFit/>
          </a:bodyPr>
          <a:lstStyle/>
          <a:p>
            <a:pPr marL="742950" marR="768350" lvl="1" indent="-285750">
              <a:buFont typeface="Symbol" panose="05050102010706020507" pitchFamily="18" charset="2"/>
              <a:buChar char=""/>
              <a:tabLst>
                <a:tab pos="914400" algn="l"/>
                <a:tab pos="915035" algn="l"/>
              </a:tabLst>
            </a:pPr>
            <a:r>
              <a:rPr lang="en-US" sz="3200" dirty="0">
                <a:effectLst/>
                <a:latin typeface="Times New Roman" panose="02020603050405020304" pitchFamily="18" charset="0"/>
                <a:ea typeface="Times New Roman" panose="02020603050405020304" pitchFamily="18" charset="0"/>
              </a:rPr>
              <a:t>Requests are usually in the form of wagons when dealing in railway and tons when dealing in trucks.</a:t>
            </a:r>
            <a:endParaRPr lang="en-IN" sz="2800" dirty="0">
              <a:effectLst/>
              <a:latin typeface="Times New Roman" panose="02020603050405020304" pitchFamily="18" charset="0"/>
              <a:ea typeface="Times New Roman" panose="02020603050405020304" pitchFamily="18" charset="0"/>
            </a:endParaRPr>
          </a:p>
          <a:p>
            <a:pPr marL="914400" marR="768350" indent="-228600">
              <a:tabLst>
                <a:tab pos="914400" algn="l"/>
                <a:tab pos="915035" algn="l"/>
              </a:tabLst>
            </a:pPr>
            <a:r>
              <a:rPr lang="en-US" sz="3200" b="1" dirty="0">
                <a:effectLst/>
                <a:latin typeface="Times New Roman" panose="02020603050405020304" pitchFamily="18" charset="0"/>
                <a:ea typeface="Times New Roman" panose="02020603050405020304" pitchFamily="18" charset="0"/>
              </a:rPr>
              <a:t> </a:t>
            </a:r>
            <a:endParaRPr lang="en-IN" sz="2800" dirty="0">
              <a:effectLst/>
              <a:latin typeface="Times New Roman" panose="02020603050405020304" pitchFamily="18" charset="0"/>
              <a:ea typeface="Times New Roman" panose="02020603050405020304" pitchFamily="18" charset="0"/>
            </a:endParaRPr>
          </a:p>
          <a:p>
            <a:pPr marL="742950" marR="768350" lvl="1" indent="-285750">
              <a:buFont typeface="Symbol" panose="05050102010706020507" pitchFamily="18" charset="2"/>
              <a:buChar char=""/>
              <a:tabLst>
                <a:tab pos="914400" algn="l"/>
                <a:tab pos="915035" algn="l"/>
              </a:tabLst>
            </a:pPr>
            <a:r>
              <a:rPr lang="en-US" sz="3200" dirty="0">
                <a:effectLst/>
                <a:latin typeface="Times New Roman" panose="02020603050405020304" pitchFamily="18" charset="0"/>
                <a:ea typeface="Times New Roman" panose="02020603050405020304" pitchFamily="18" charset="0"/>
              </a:rPr>
              <a:t>There are owned as well as rented wagons and there is a booking that is needed to be done for the rail engines required.</a:t>
            </a:r>
            <a:endParaRPr lang="en-IN" sz="2800" dirty="0">
              <a:effectLst/>
              <a:latin typeface="Times New Roman" panose="02020603050405020304" pitchFamily="18" charset="0"/>
              <a:ea typeface="Times New Roman" panose="02020603050405020304" pitchFamily="18" charset="0"/>
            </a:endParaRPr>
          </a:p>
          <a:p>
            <a:pPr marL="914400" indent="-228600"/>
            <a:r>
              <a:rPr lang="en-US" sz="3200" b="1" dirty="0">
                <a:effectLst/>
                <a:latin typeface="Times New Roman" panose="02020603050405020304" pitchFamily="18" charset="0"/>
                <a:ea typeface="Times New Roman" panose="02020603050405020304" pitchFamily="18" charset="0"/>
              </a:rPr>
              <a:t> </a:t>
            </a:r>
            <a:endParaRPr lang="en-IN" sz="2800" dirty="0">
              <a:effectLst/>
              <a:latin typeface="Times New Roman" panose="02020603050405020304" pitchFamily="18" charset="0"/>
              <a:ea typeface="Times New Roman" panose="02020603050405020304" pitchFamily="18" charset="0"/>
            </a:endParaRPr>
          </a:p>
          <a:p>
            <a:pPr marL="742950" marR="768350" lvl="1" indent="-285750">
              <a:buFont typeface="Symbol" panose="05050102010706020507" pitchFamily="18" charset="2"/>
              <a:buChar char=""/>
              <a:tabLst>
                <a:tab pos="914400" algn="l"/>
                <a:tab pos="915035" algn="l"/>
              </a:tabLst>
            </a:pPr>
            <a:r>
              <a:rPr lang="en-US" sz="3200" dirty="0">
                <a:effectLst/>
                <a:latin typeface="Times New Roman" panose="02020603050405020304" pitchFamily="18" charset="0"/>
                <a:ea typeface="Times New Roman" panose="02020603050405020304" pitchFamily="18" charset="0"/>
              </a:rPr>
              <a:t>This demand for rail engines is generated through the website</a:t>
            </a:r>
          </a:p>
          <a:p>
            <a:pPr marL="742950" marR="768350" lvl="1" indent="-285750">
              <a:buFont typeface="Symbol" panose="05050102010706020507" pitchFamily="18" charset="2"/>
              <a:buChar char=""/>
              <a:tabLst>
                <a:tab pos="914400" algn="l"/>
                <a:tab pos="915035" algn="l"/>
              </a:tabLst>
            </a:pPr>
            <a:endParaRPr lang="en-US" sz="2800" u="sng" dirty="0">
              <a:solidFill>
                <a:srgbClr val="0563C1"/>
              </a:solidFill>
              <a:latin typeface="Times New Roman" panose="02020603050405020304" pitchFamily="18" charset="0"/>
              <a:ea typeface="Times New Roman" panose="02020603050405020304" pitchFamily="18" charset="0"/>
              <a:hlinkClick r:id="rId3"/>
            </a:endParaRPr>
          </a:p>
        </p:txBody>
      </p:sp>
      <p:pic>
        <p:nvPicPr>
          <p:cNvPr id="4" name="Picture 3">
            <a:extLst>
              <a:ext uri="{FF2B5EF4-FFF2-40B4-BE49-F238E27FC236}">
                <a16:creationId xmlns:a16="http://schemas.microsoft.com/office/drawing/2014/main" id="{FAB629E9-5ED7-555A-7DB8-CC17B0CD7736}"/>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b="7155"/>
          <a:stretch/>
        </p:blipFill>
        <p:spPr bwMode="auto">
          <a:xfrm>
            <a:off x="13459880" y="4516039"/>
            <a:ext cx="10656000" cy="6761183"/>
          </a:xfrm>
          <a:prstGeom prst="rect">
            <a:avLst/>
          </a:prstGeom>
          <a:noFill/>
          <a:ln>
            <a:noFill/>
          </a:ln>
          <a:extLst>
            <a:ext uri="{53640926-AAD7-44D8-BBD7-CCE9431645EC}">
              <a14:shadowObscured xmlns:a14="http://schemas.microsoft.com/office/drawing/2010/main"/>
            </a:ext>
          </a:extLst>
        </p:spPr>
      </p:pic>
      <p:sp>
        <p:nvSpPr>
          <p:cNvPr id="20" name="TextBox 19">
            <a:extLst>
              <a:ext uri="{FF2B5EF4-FFF2-40B4-BE49-F238E27FC236}">
                <a16:creationId xmlns:a16="http://schemas.microsoft.com/office/drawing/2014/main" id="{4D7E1781-CF7F-FC94-BE07-081BE31B70A5}"/>
              </a:ext>
            </a:extLst>
          </p:cNvPr>
          <p:cNvSpPr txBox="1"/>
          <p:nvPr/>
        </p:nvSpPr>
        <p:spPr>
          <a:xfrm>
            <a:off x="1055687" y="9396950"/>
            <a:ext cx="11449050" cy="923330"/>
          </a:xfrm>
          <a:prstGeom prst="rect">
            <a:avLst/>
          </a:prstGeom>
          <a:noFill/>
        </p:spPr>
        <p:txBody>
          <a:bodyPr wrap="square">
            <a:spAutoFit/>
          </a:bodyPr>
          <a:lstStyle/>
          <a:p>
            <a:pPr marL="457200" marR="768350" lvl="1">
              <a:tabLst>
                <a:tab pos="914400" algn="l"/>
                <a:tab pos="915035" algn="l"/>
              </a:tabLst>
            </a:pPr>
            <a:r>
              <a:rPr lang="en-US" sz="5400" b="1" u="sng" dirty="0">
                <a:solidFill>
                  <a:schemeClr val="accent2"/>
                </a:solidFill>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https://www.fois.indianrail.gov.in/</a:t>
            </a:r>
            <a:endParaRPr lang="en-IN" sz="4800" b="1" dirty="0">
              <a:solidFill>
                <a:schemeClr val="accent2"/>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86027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83">
            <a:extLst>
              <a:ext uri="{FF2B5EF4-FFF2-40B4-BE49-F238E27FC236}">
                <a16:creationId xmlns:a16="http://schemas.microsoft.com/office/drawing/2014/main" id="{ADD48120-0096-5245-8184-D6DB01DA834B}"/>
              </a:ext>
            </a:extLst>
          </p:cNvPr>
          <p:cNvSpPr>
            <a:spLocks noChangeAspect="1" noChangeArrowheads="1"/>
          </p:cNvSpPr>
          <p:nvPr/>
        </p:nvSpPr>
        <p:spPr bwMode="auto">
          <a:xfrm>
            <a:off x="15119206" y="4463797"/>
            <a:ext cx="537330" cy="537326"/>
          </a:xfrm>
          <a:custGeom>
            <a:avLst/>
            <a:gdLst>
              <a:gd name="T0" fmla="*/ 37 w 388"/>
              <a:gd name="T1" fmla="*/ 307 h 388"/>
              <a:gd name="T2" fmla="*/ 112 w 388"/>
              <a:gd name="T3" fmla="*/ 323 h 388"/>
              <a:gd name="T4" fmla="*/ 193 w 388"/>
              <a:gd name="T5" fmla="*/ 304 h 388"/>
              <a:gd name="T6" fmla="*/ 173 w 388"/>
              <a:gd name="T7" fmla="*/ 343 h 388"/>
              <a:gd name="T8" fmla="*/ 112 w 388"/>
              <a:gd name="T9" fmla="*/ 355 h 388"/>
              <a:gd name="T10" fmla="*/ 32 w 388"/>
              <a:gd name="T11" fmla="*/ 323 h 388"/>
              <a:gd name="T12" fmla="*/ 354 w 388"/>
              <a:gd name="T13" fmla="*/ 258 h 388"/>
              <a:gd name="T14" fmla="*/ 335 w 388"/>
              <a:gd name="T15" fmla="*/ 278 h 388"/>
              <a:gd name="T16" fmla="*/ 226 w 388"/>
              <a:gd name="T17" fmla="*/ 283 h 388"/>
              <a:gd name="T18" fmla="*/ 274 w 388"/>
              <a:gd name="T19" fmla="*/ 258 h 388"/>
              <a:gd name="T20" fmla="*/ 349 w 388"/>
              <a:gd name="T21" fmla="*/ 243 h 388"/>
              <a:gd name="T22" fmla="*/ 32 w 388"/>
              <a:gd name="T23" fmla="*/ 240 h 388"/>
              <a:gd name="T24" fmla="*/ 112 w 388"/>
              <a:gd name="T25" fmla="*/ 258 h 388"/>
              <a:gd name="T26" fmla="*/ 188 w 388"/>
              <a:gd name="T27" fmla="*/ 243 h 388"/>
              <a:gd name="T28" fmla="*/ 193 w 388"/>
              <a:gd name="T29" fmla="*/ 258 h 388"/>
              <a:gd name="T30" fmla="*/ 112 w 388"/>
              <a:gd name="T31" fmla="*/ 290 h 388"/>
              <a:gd name="T32" fmla="*/ 52 w 388"/>
              <a:gd name="T33" fmla="*/ 278 h 388"/>
              <a:gd name="T34" fmla="*/ 354 w 388"/>
              <a:gd name="T35" fmla="*/ 175 h 388"/>
              <a:gd name="T36" fmla="*/ 335 w 388"/>
              <a:gd name="T37" fmla="*/ 213 h 388"/>
              <a:gd name="T38" fmla="*/ 274 w 388"/>
              <a:gd name="T39" fmla="*/ 226 h 388"/>
              <a:gd name="T40" fmla="*/ 226 w 388"/>
              <a:gd name="T41" fmla="*/ 194 h 388"/>
              <a:gd name="T42" fmla="*/ 274 w 388"/>
              <a:gd name="T43" fmla="*/ 194 h 388"/>
              <a:gd name="T44" fmla="*/ 349 w 388"/>
              <a:gd name="T45" fmla="*/ 178 h 388"/>
              <a:gd name="T46" fmla="*/ 112 w 388"/>
              <a:gd name="T47" fmla="*/ 162 h 388"/>
              <a:gd name="T48" fmla="*/ 193 w 388"/>
              <a:gd name="T49" fmla="*/ 194 h 388"/>
              <a:gd name="T50" fmla="*/ 173 w 388"/>
              <a:gd name="T51" fmla="*/ 213 h 388"/>
              <a:gd name="T52" fmla="*/ 52 w 388"/>
              <a:gd name="T53" fmla="*/ 213 h 388"/>
              <a:gd name="T54" fmla="*/ 32 w 388"/>
              <a:gd name="T55" fmla="*/ 194 h 388"/>
              <a:gd name="T56" fmla="*/ 112 w 388"/>
              <a:gd name="T57" fmla="*/ 162 h 388"/>
              <a:gd name="T58" fmla="*/ 198 w 388"/>
              <a:gd name="T59" fmla="*/ 113 h 388"/>
              <a:gd name="T60" fmla="*/ 274 w 388"/>
              <a:gd name="T61" fmla="*/ 129 h 388"/>
              <a:gd name="T62" fmla="*/ 354 w 388"/>
              <a:gd name="T63" fmla="*/ 110 h 388"/>
              <a:gd name="T64" fmla="*/ 335 w 388"/>
              <a:gd name="T65" fmla="*/ 149 h 388"/>
              <a:gd name="T66" fmla="*/ 274 w 388"/>
              <a:gd name="T67" fmla="*/ 162 h 388"/>
              <a:gd name="T68" fmla="*/ 193 w 388"/>
              <a:gd name="T69" fmla="*/ 129 h 388"/>
              <a:gd name="T70" fmla="*/ 274 w 388"/>
              <a:gd name="T71" fmla="*/ 32 h 388"/>
              <a:gd name="T72" fmla="*/ 354 w 388"/>
              <a:gd name="T73" fmla="*/ 65 h 388"/>
              <a:gd name="T74" fmla="*/ 335 w 388"/>
              <a:gd name="T75" fmla="*/ 85 h 388"/>
              <a:gd name="T76" fmla="*/ 213 w 388"/>
              <a:gd name="T77" fmla="*/ 85 h 388"/>
              <a:gd name="T78" fmla="*/ 193 w 388"/>
              <a:gd name="T79" fmla="*/ 65 h 388"/>
              <a:gd name="T80" fmla="*/ 274 w 388"/>
              <a:gd name="T81" fmla="*/ 32 h 388"/>
              <a:gd name="T82" fmla="*/ 198 w 388"/>
              <a:gd name="T83" fmla="*/ 16 h 388"/>
              <a:gd name="T84" fmla="*/ 161 w 388"/>
              <a:gd name="T85" fmla="*/ 129 h 388"/>
              <a:gd name="T86" fmla="*/ 162 w 388"/>
              <a:gd name="T87" fmla="*/ 135 h 388"/>
              <a:gd name="T88" fmla="*/ 37 w 388"/>
              <a:gd name="T89" fmla="*/ 145 h 388"/>
              <a:gd name="T90" fmla="*/ 0 w 388"/>
              <a:gd name="T91" fmla="*/ 323 h 388"/>
              <a:gd name="T92" fmla="*/ 37 w 388"/>
              <a:gd name="T93" fmla="*/ 372 h 388"/>
              <a:gd name="T94" fmla="*/ 188 w 388"/>
              <a:gd name="T95" fmla="*/ 372 h 388"/>
              <a:gd name="T96" fmla="*/ 226 w 388"/>
              <a:gd name="T97" fmla="*/ 316 h 388"/>
              <a:gd name="T98" fmla="*/ 274 w 388"/>
              <a:gd name="T99" fmla="*/ 323 h 388"/>
              <a:gd name="T100" fmla="*/ 387 w 388"/>
              <a:gd name="T101" fmla="*/ 258 h 388"/>
              <a:gd name="T102" fmla="*/ 349 w 388"/>
              <a:gd name="T103" fmla="*/ 16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88">
                <a:moveTo>
                  <a:pt x="32" y="304"/>
                </a:moveTo>
                <a:lnTo>
                  <a:pt x="32" y="304"/>
                </a:lnTo>
                <a:cubicBezTo>
                  <a:pt x="33" y="305"/>
                  <a:pt x="35" y="306"/>
                  <a:pt x="37" y="307"/>
                </a:cubicBezTo>
                <a:lnTo>
                  <a:pt x="37" y="307"/>
                </a:lnTo>
                <a:cubicBezTo>
                  <a:pt x="58" y="317"/>
                  <a:pt x="83" y="323"/>
                  <a:pt x="112" y="323"/>
                </a:cubicBezTo>
                <a:lnTo>
                  <a:pt x="112" y="323"/>
                </a:lnTo>
                <a:cubicBezTo>
                  <a:pt x="142" y="323"/>
                  <a:pt x="167" y="317"/>
                  <a:pt x="188" y="307"/>
                </a:cubicBezTo>
                <a:lnTo>
                  <a:pt x="188" y="307"/>
                </a:lnTo>
                <a:cubicBezTo>
                  <a:pt x="190" y="306"/>
                  <a:pt x="192" y="305"/>
                  <a:pt x="193" y="304"/>
                </a:cubicBezTo>
                <a:lnTo>
                  <a:pt x="193" y="323"/>
                </a:lnTo>
                <a:lnTo>
                  <a:pt x="193" y="323"/>
                </a:lnTo>
                <a:cubicBezTo>
                  <a:pt x="193" y="327"/>
                  <a:pt x="188" y="335"/>
                  <a:pt x="173" y="343"/>
                </a:cubicBezTo>
                <a:lnTo>
                  <a:pt x="173" y="343"/>
                </a:lnTo>
                <a:cubicBezTo>
                  <a:pt x="159" y="349"/>
                  <a:pt x="137" y="355"/>
                  <a:pt x="112" y="355"/>
                </a:cubicBezTo>
                <a:lnTo>
                  <a:pt x="112" y="355"/>
                </a:lnTo>
                <a:cubicBezTo>
                  <a:pt x="88" y="355"/>
                  <a:pt x="66" y="349"/>
                  <a:pt x="52" y="343"/>
                </a:cubicBezTo>
                <a:lnTo>
                  <a:pt x="52" y="343"/>
                </a:lnTo>
                <a:cubicBezTo>
                  <a:pt x="37" y="335"/>
                  <a:pt x="32" y="327"/>
                  <a:pt x="32" y="323"/>
                </a:cubicBezTo>
                <a:lnTo>
                  <a:pt x="32" y="304"/>
                </a:lnTo>
                <a:close/>
                <a:moveTo>
                  <a:pt x="354" y="240"/>
                </a:moveTo>
                <a:lnTo>
                  <a:pt x="354" y="258"/>
                </a:lnTo>
                <a:lnTo>
                  <a:pt x="354" y="258"/>
                </a:lnTo>
                <a:cubicBezTo>
                  <a:pt x="354" y="263"/>
                  <a:pt x="349" y="271"/>
                  <a:pt x="335" y="278"/>
                </a:cubicBezTo>
                <a:lnTo>
                  <a:pt x="335" y="278"/>
                </a:lnTo>
                <a:cubicBezTo>
                  <a:pt x="320" y="285"/>
                  <a:pt x="298" y="290"/>
                  <a:pt x="274" y="290"/>
                </a:cubicBezTo>
                <a:lnTo>
                  <a:pt x="274" y="290"/>
                </a:lnTo>
                <a:cubicBezTo>
                  <a:pt x="256" y="290"/>
                  <a:pt x="239" y="288"/>
                  <a:pt x="226" y="283"/>
                </a:cubicBezTo>
                <a:lnTo>
                  <a:pt x="226" y="252"/>
                </a:lnTo>
                <a:lnTo>
                  <a:pt x="226" y="252"/>
                </a:lnTo>
                <a:cubicBezTo>
                  <a:pt x="240" y="256"/>
                  <a:pt x="256" y="258"/>
                  <a:pt x="274" y="258"/>
                </a:cubicBezTo>
                <a:lnTo>
                  <a:pt x="274" y="258"/>
                </a:lnTo>
                <a:cubicBezTo>
                  <a:pt x="303" y="258"/>
                  <a:pt x="329" y="253"/>
                  <a:pt x="349" y="243"/>
                </a:cubicBezTo>
                <a:lnTo>
                  <a:pt x="349" y="243"/>
                </a:lnTo>
                <a:cubicBezTo>
                  <a:pt x="351" y="241"/>
                  <a:pt x="352" y="240"/>
                  <a:pt x="354" y="240"/>
                </a:cubicBezTo>
                <a:close/>
                <a:moveTo>
                  <a:pt x="32" y="240"/>
                </a:moveTo>
                <a:lnTo>
                  <a:pt x="32" y="240"/>
                </a:lnTo>
                <a:cubicBezTo>
                  <a:pt x="33" y="240"/>
                  <a:pt x="35" y="241"/>
                  <a:pt x="37" y="243"/>
                </a:cubicBezTo>
                <a:lnTo>
                  <a:pt x="37" y="243"/>
                </a:lnTo>
                <a:cubicBezTo>
                  <a:pt x="58" y="253"/>
                  <a:pt x="83" y="258"/>
                  <a:pt x="112" y="258"/>
                </a:cubicBezTo>
                <a:lnTo>
                  <a:pt x="112" y="258"/>
                </a:lnTo>
                <a:cubicBezTo>
                  <a:pt x="142" y="258"/>
                  <a:pt x="167" y="253"/>
                  <a:pt x="188" y="243"/>
                </a:cubicBezTo>
                <a:lnTo>
                  <a:pt x="188" y="243"/>
                </a:lnTo>
                <a:cubicBezTo>
                  <a:pt x="190" y="241"/>
                  <a:pt x="192" y="240"/>
                  <a:pt x="193" y="240"/>
                </a:cubicBezTo>
                <a:lnTo>
                  <a:pt x="193" y="258"/>
                </a:lnTo>
                <a:lnTo>
                  <a:pt x="193" y="258"/>
                </a:lnTo>
                <a:cubicBezTo>
                  <a:pt x="193" y="263"/>
                  <a:pt x="188" y="271"/>
                  <a:pt x="173" y="278"/>
                </a:cubicBezTo>
                <a:lnTo>
                  <a:pt x="173" y="278"/>
                </a:lnTo>
                <a:cubicBezTo>
                  <a:pt x="159" y="285"/>
                  <a:pt x="137" y="290"/>
                  <a:pt x="112" y="290"/>
                </a:cubicBezTo>
                <a:lnTo>
                  <a:pt x="112" y="290"/>
                </a:lnTo>
                <a:cubicBezTo>
                  <a:pt x="88" y="290"/>
                  <a:pt x="66" y="285"/>
                  <a:pt x="52" y="278"/>
                </a:cubicBezTo>
                <a:lnTo>
                  <a:pt x="52" y="278"/>
                </a:lnTo>
                <a:cubicBezTo>
                  <a:pt x="37" y="271"/>
                  <a:pt x="32" y="263"/>
                  <a:pt x="32" y="258"/>
                </a:cubicBezTo>
                <a:lnTo>
                  <a:pt x="32" y="240"/>
                </a:lnTo>
                <a:close/>
                <a:moveTo>
                  <a:pt x="354" y="175"/>
                </a:moveTo>
                <a:lnTo>
                  <a:pt x="354" y="194"/>
                </a:lnTo>
                <a:lnTo>
                  <a:pt x="354" y="194"/>
                </a:lnTo>
                <a:cubicBezTo>
                  <a:pt x="354" y="199"/>
                  <a:pt x="349" y="206"/>
                  <a:pt x="335" y="213"/>
                </a:cubicBezTo>
                <a:lnTo>
                  <a:pt x="335" y="213"/>
                </a:lnTo>
                <a:cubicBezTo>
                  <a:pt x="320" y="221"/>
                  <a:pt x="298" y="226"/>
                  <a:pt x="274" y="226"/>
                </a:cubicBezTo>
                <a:lnTo>
                  <a:pt x="274" y="226"/>
                </a:lnTo>
                <a:cubicBezTo>
                  <a:pt x="256" y="226"/>
                  <a:pt x="239" y="223"/>
                  <a:pt x="226" y="219"/>
                </a:cubicBezTo>
                <a:lnTo>
                  <a:pt x="226" y="194"/>
                </a:lnTo>
                <a:lnTo>
                  <a:pt x="226" y="194"/>
                </a:lnTo>
                <a:cubicBezTo>
                  <a:pt x="226" y="192"/>
                  <a:pt x="224" y="190"/>
                  <a:pt x="224" y="187"/>
                </a:cubicBezTo>
                <a:lnTo>
                  <a:pt x="224" y="187"/>
                </a:lnTo>
                <a:cubicBezTo>
                  <a:pt x="239" y="192"/>
                  <a:pt x="256" y="194"/>
                  <a:pt x="274" y="194"/>
                </a:cubicBezTo>
                <a:lnTo>
                  <a:pt x="274" y="194"/>
                </a:lnTo>
                <a:cubicBezTo>
                  <a:pt x="303" y="194"/>
                  <a:pt x="329" y="189"/>
                  <a:pt x="349" y="178"/>
                </a:cubicBezTo>
                <a:lnTo>
                  <a:pt x="349" y="178"/>
                </a:lnTo>
                <a:cubicBezTo>
                  <a:pt x="351" y="177"/>
                  <a:pt x="352" y="176"/>
                  <a:pt x="354" y="175"/>
                </a:cubicBezTo>
                <a:close/>
                <a:moveTo>
                  <a:pt x="112" y="162"/>
                </a:moveTo>
                <a:lnTo>
                  <a:pt x="112" y="162"/>
                </a:lnTo>
                <a:cubicBezTo>
                  <a:pt x="137" y="162"/>
                  <a:pt x="159" y="167"/>
                  <a:pt x="173" y="174"/>
                </a:cubicBezTo>
                <a:lnTo>
                  <a:pt x="173" y="174"/>
                </a:lnTo>
                <a:cubicBezTo>
                  <a:pt x="188" y="182"/>
                  <a:pt x="193" y="189"/>
                  <a:pt x="193" y="194"/>
                </a:cubicBezTo>
                <a:lnTo>
                  <a:pt x="193" y="194"/>
                </a:lnTo>
                <a:cubicBezTo>
                  <a:pt x="193" y="199"/>
                  <a:pt x="188" y="206"/>
                  <a:pt x="173" y="213"/>
                </a:cubicBezTo>
                <a:lnTo>
                  <a:pt x="173" y="213"/>
                </a:lnTo>
                <a:cubicBezTo>
                  <a:pt x="159" y="221"/>
                  <a:pt x="137" y="226"/>
                  <a:pt x="112" y="226"/>
                </a:cubicBezTo>
                <a:lnTo>
                  <a:pt x="112" y="226"/>
                </a:lnTo>
                <a:cubicBezTo>
                  <a:pt x="88" y="226"/>
                  <a:pt x="66" y="221"/>
                  <a:pt x="52" y="213"/>
                </a:cubicBezTo>
                <a:lnTo>
                  <a:pt x="52" y="213"/>
                </a:lnTo>
                <a:cubicBezTo>
                  <a:pt x="37" y="206"/>
                  <a:pt x="32" y="199"/>
                  <a:pt x="32" y="194"/>
                </a:cubicBezTo>
                <a:lnTo>
                  <a:pt x="32" y="194"/>
                </a:lnTo>
                <a:cubicBezTo>
                  <a:pt x="32" y="189"/>
                  <a:pt x="37" y="182"/>
                  <a:pt x="52" y="174"/>
                </a:cubicBezTo>
                <a:lnTo>
                  <a:pt x="52" y="174"/>
                </a:lnTo>
                <a:cubicBezTo>
                  <a:pt x="66" y="167"/>
                  <a:pt x="88" y="162"/>
                  <a:pt x="112" y="162"/>
                </a:cubicBezTo>
                <a:close/>
                <a:moveTo>
                  <a:pt x="193" y="110"/>
                </a:moveTo>
                <a:lnTo>
                  <a:pt x="193" y="110"/>
                </a:lnTo>
                <a:cubicBezTo>
                  <a:pt x="195" y="112"/>
                  <a:pt x="196" y="113"/>
                  <a:pt x="198" y="113"/>
                </a:cubicBezTo>
                <a:lnTo>
                  <a:pt x="198" y="113"/>
                </a:lnTo>
                <a:cubicBezTo>
                  <a:pt x="218" y="124"/>
                  <a:pt x="245" y="129"/>
                  <a:pt x="274" y="129"/>
                </a:cubicBezTo>
                <a:lnTo>
                  <a:pt x="274" y="129"/>
                </a:lnTo>
                <a:cubicBezTo>
                  <a:pt x="303" y="129"/>
                  <a:pt x="329" y="124"/>
                  <a:pt x="349" y="113"/>
                </a:cubicBezTo>
                <a:lnTo>
                  <a:pt x="349" y="113"/>
                </a:lnTo>
                <a:cubicBezTo>
                  <a:pt x="351" y="113"/>
                  <a:pt x="352" y="112"/>
                  <a:pt x="354" y="110"/>
                </a:cubicBezTo>
                <a:lnTo>
                  <a:pt x="354" y="129"/>
                </a:lnTo>
                <a:lnTo>
                  <a:pt x="354" y="129"/>
                </a:lnTo>
                <a:cubicBezTo>
                  <a:pt x="354" y="134"/>
                  <a:pt x="349" y="142"/>
                  <a:pt x="335" y="149"/>
                </a:cubicBezTo>
                <a:lnTo>
                  <a:pt x="335" y="149"/>
                </a:lnTo>
                <a:cubicBezTo>
                  <a:pt x="320" y="156"/>
                  <a:pt x="298" y="162"/>
                  <a:pt x="274" y="162"/>
                </a:cubicBezTo>
                <a:lnTo>
                  <a:pt x="274" y="162"/>
                </a:lnTo>
                <a:cubicBezTo>
                  <a:pt x="249" y="162"/>
                  <a:pt x="227" y="156"/>
                  <a:pt x="213" y="149"/>
                </a:cubicBezTo>
                <a:lnTo>
                  <a:pt x="213" y="149"/>
                </a:lnTo>
                <a:cubicBezTo>
                  <a:pt x="198" y="142"/>
                  <a:pt x="193" y="134"/>
                  <a:pt x="193" y="129"/>
                </a:cubicBezTo>
                <a:lnTo>
                  <a:pt x="193" y="110"/>
                </a:lnTo>
                <a:close/>
                <a:moveTo>
                  <a:pt x="274" y="32"/>
                </a:moveTo>
                <a:lnTo>
                  <a:pt x="274" y="32"/>
                </a:lnTo>
                <a:cubicBezTo>
                  <a:pt x="298" y="32"/>
                  <a:pt x="320" y="38"/>
                  <a:pt x="335" y="45"/>
                </a:cubicBezTo>
                <a:lnTo>
                  <a:pt x="335" y="45"/>
                </a:lnTo>
                <a:cubicBezTo>
                  <a:pt x="349" y="52"/>
                  <a:pt x="354" y="60"/>
                  <a:pt x="354" y="65"/>
                </a:cubicBezTo>
                <a:lnTo>
                  <a:pt x="354" y="65"/>
                </a:lnTo>
                <a:cubicBezTo>
                  <a:pt x="354" y="69"/>
                  <a:pt x="349" y="77"/>
                  <a:pt x="335" y="85"/>
                </a:cubicBezTo>
                <a:lnTo>
                  <a:pt x="335" y="85"/>
                </a:lnTo>
                <a:cubicBezTo>
                  <a:pt x="320" y="92"/>
                  <a:pt x="298" y="97"/>
                  <a:pt x="274" y="97"/>
                </a:cubicBezTo>
                <a:lnTo>
                  <a:pt x="274" y="97"/>
                </a:lnTo>
                <a:cubicBezTo>
                  <a:pt x="249" y="97"/>
                  <a:pt x="227" y="92"/>
                  <a:pt x="213" y="85"/>
                </a:cubicBezTo>
                <a:lnTo>
                  <a:pt x="213" y="85"/>
                </a:lnTo>
                <a:cubicBezTo>
                  <a:pt x="198" y="77"/>
                  <a:pt x="193" y="69"/>
                  <a:pt x="193" y="65"/>
                </a:cubicBezTo>
                <a:lnTo>
                  <a:pt x="193" y="65"/>
                </a:lnTo>
                <a:cubicBezTo>
                  <a:pt x="193" y="60"/>
                  <a:pt x="198" y="52"/>
                  <a:pt x="213" y="45"/>
                </a:cubicBezTo>
                <a:lnTo>
                  <a:pt x="213" y="45"/>
                </a:lnTo>
                <a:cubicBezTo>
                  <a:pt x="227" y="38"/>
                  <a:pt x="249" y="32"/>
                  <a:pt x="274" y="32"/>
                </a:cubicBezTo>
                <a:close/>
                <a:moveTo>
                  <a:pt x="274" y="0"/>
                </a:moveTo>
                <a:lnTo>
                  <a:pt x="274" y="0"/>
                </a:lnTo>
                <a:cubicBezTo>
                  <a:pt x="245" y="0"/>
                  <a:pt x="218" y="6"/>
                  <a:pt x="198" y="16"/>
                </a:cubicBezTo>
                <a:lnTo>
                  <a:pt x="198" y="16"/>
                </a:lnTo>
                <a:cubicBezTo>
                  <a:pt x="177" y="26"/>
                  <a:pt x="161" y="43"/>
                  <a:pt x="161" y="65"/>
                </a:cubicBezTo>
                <a:lnTo>
                  <a:pt x="161" y="129"/>
                </a:lnTo>
                <a:lnTo>
                  <a:pt x="161" y="129"/>
                </a:lnTo>
                <a:cubicBezTo>
                  <a:pt x="161" y="131"/>
                  <a:pt x="162" y="133"/>
                  <a:pt x="162" y="135"/>
                </a:cubicBezTo>
                <a:lnTo>
                  <a:pt x="162" y="135"/>
                </a:lnTo>
                <a:cubicBezTo>
                  <a:pt x="147" y="132"/>
                  <a:pt x="131" y="129"/>
                  <a:pt x="112" y="129"/>
                </a:cubicBezTo>
                <a:lnTo>
                  <a:pt x="112" y="129"/>
                </a:lnTo>
                <a:cubicBezTo>
                  <a:pt x="83" y="129"/>
                  <a:pt x="58" y="134"/>
                  <a:pt x="37" y="145"/>
                </a:cubicBezTo>
                <a:lnTo>
                  <a:pt x="37" y="145"/>
                </a:lnTo>
                <a:cubicBezTo>
                  <a:pt x="16" y="155"/>
                  <a:pt x="0" y="172"/>
                  <a:pt x="0" y="194"/>
                </a:cubicBezTo>
                <a:lnTo>
                  <a:pt x="0" y="323"/>
                </a:lnTo>
                <a:lnTo>
                  <a:pt x="0" y="323"/>
                </a:lnTo>
                <a:cubicBezTo>
                  <a:pt x="0" y="345"/>
                  <a:pt x="16" y="361"/>
                  <a:pt x="37" y="372"/>
                </a:cubicBezTo>
                <a:lnTo>
                  <a:pt x="37" y="372"/>
                </a:lnTo>
                <a:cubicBezTo>
                  <a:pt x="58" y="382"/>
                  <a:pt x="83" y="387"/>
                  <a:pt x="112" y="387"/>
                </a:cubicBezTo>
                <a:lnTo>
                  <a:pt x="112" y="387"/>
                </a:lnTo>
                <a:cubicBezTo>
                  <a:pt x="142" y="387"/>
                  <a:pt x="167" y="382"/>
                  <a:pt x="188" y="372"/>
                </a:cubicBezTo>
                <a:lnTo>
                  <a:pt x="188" y="372"/>
                </a:lnTo>
                <a:cubicBezTo>
                  <a:pt x="208" y="361"/>
                  <a:pt x="226" y="345"/>
                  <a:pt x="226" y="323"/>
                </a:cubicBezTo>
                <a:lnTo>
                  <a:pt x="226" y="316"/>
                </a:lnTo>
                <a:lnTo>
                  <a:pt x="226" y="316"/>
                </a:lnTo>
                <a:cubicBezTo>
                  <a:pt x="240" y="320"/>
                  <a:pt x="256" y="323"/>
                  <a:pt x="274" y="323"/>
                </a:cubicBezTo>
                <a:lnTo>
                  <a:pt x="274" y="323"/>
                </a:lnTo>
                <a:cubicBezTo>
                  <a:pt x="303" y="323"/>
                  <a:pt x="329" y="317"/>
                  <a:pt x="349" y="307"/>
                </a:cubicBezTo>
                <a:lnTo>
                  <a:pt x="349" y="307"/>
                </a:lnTo>
                <a:cubicBezTo>
                  <a:pt x="370" y="296"/>
                  <a:pt x="387" y="280"/>
                  <a:pt x="387" y="258"/>
                </a:cubicBezTo>
                <a:lnTo>
                  <a:pt x="387" y="65"/>
                </a:lnTo>
                <a:lnTo>
                  <a:pt x="387" y="65"/>
                </a:lnTo>
                <a:cubicBezTo>
                  <a:pt x="387" y="43"/>
                  <a:pt x="370" y="26"/>
                  <a:pt x="349" y="16"/>
                </a:cubicBezTo>
                <a:lnTo>
                  <a:pt x="349" y="16"/>
                </a:lnTo>
                <a:cubicBezTo>
                  <a:pt x="329" y="6"/>
                  <a:pt x="303" y="0"/>
                  <a:pt x="274" y="0"/>
                </a:cubicBezTo>
                <a:close/>
              </a:path>
            </a:pathLst>
          </a:custGeom>
          <a:solidFill>
            <a:schemeClr val="bg1"/>
          </a:solidFill>
          <a:ln>
            <a:noFill/>
          </a:ln>
          <a:effectLst/>
        </p:spPr>
        <p:txBody>
          <a:bodyPr wrap="none" anchor="ctr"/>
          <a:lstStyle/>
          <a:p>
            <a:pPr eaLnBrk="1" fontAlgn="auto" hangingPunct="1">
              <a:spcBef>
                <a:spcPts val="0"/>
              </a:spcBef>
              <a:spcAft>
                <a:spcPts val="0"/>
              </a:spcAft>
              <a:defRPr/>
            </a:pPr>
            <a:endParaRPr lang="en-US" sz="5922" dirty="0">
              <a:latin typeface="Heebo Light" pitchFamily="2" charset="-79"/>
            </a:endParaRPr>
          </a:p>
        </p:txBody>
      </p:sp>
      <p:sp>
        <p:nvSpPr>
          <p:cNvPr id="22" name="Freeform 86">
            <a:extLst>
              <a:ext uri="{FF2B5EF4-FFF2-40B4-BE49-F238E27FC236}">
                <a16:creationId xmlns:a16="http://schemas.microsoft.com/office/drawing/2014/main" id="{7A44DF89-A336-D841-B0E7-DE31675042F6}"/>
              </a:ext>
            </a:extLst>
          </p:cNvPr>
          <p:cNvSpPr>
            <a:spLocks noChangeAspect="1" noChangeArrowheads="1"/>
          </p:cNvSpPr>
          <p:nvPr/>
        </p:nvSpPr>
        <p:spPr bwMode="auto">
          <a:xfrm>
            <a:off x="5306476" y="7521081"/>
            <a:ext cx="629632" cy="446676"/>
          </a:xfrm>
          <a:custGeom>
            <a:avLst/>
            <a:gdLst>
              <a:gd name="T0" fmla="*/ 48 w 452"/>
              <a:gd name="T1" fmla="*/ 33 h 324"/>
              <a:gd name="T2" fmla="*/ 402 w 452"/>
              <a:gd name="T3" fmla="*/ 33 h 324"/>
              <a:gd name="T4" fmla="*/ 402 w 452"/>
              <a:gd name="T5" fmla="*/ 33 h 324"/>
              <a:gd name="T6" fmla="*/ 419 w 452"/>
              <a:gd name="T7" fmla="*/ 49 h 324"/>
              <a:gd name="T8" fmla="*/ 419 w 452"/>
              <a:gd name="T9" fmla="*/ 81 h 324"/>
              <a:gd name="T10" fmla="*/ 48 w 452"/>
              <a:gd name="T11" fmla="*/ 81 h 324"/>
              <a:gd name="T12" fmla="*/ 48 w 452"/>
              <a:gd name="T13" fmla="*/ 113 h 324"/>
              <a:gd name="T14" fmla="*/ 419 w 452"/>
              <a:gd name="T15" fmla="*/ 113 h 324"/>
              <a:gd name="T16" fmla="*/ 419 w 452"/>
              <a:gd name="T17" fmla="*/ 275 h 324"/>
              <a:gd name="T18" fmla="*/ 419 w 452"/>
              <a:gd name="T19" fmla="*/ 275 h 324"/>
              <a:gd name="T20" fmla="*/ 402 w 452"/>
              <a:gd name="T21" fmla="*/ 290 h 324"/>
              <a:gd name="T22" fmla="*/ 48 w 452"/>
              <a:gd name="T23" fmla="*/ 290 h 324"/>
              <a:gd name="T24" fmla="*/ 48 w 452"/>
              <a:gd name="T25" fmla="*/ 290 h 324"/>
              <a:gd name="T26" fmla="*/ 32 w 452"/>
              <a:gd name="T27" fmla="*/ 275 h 324"/>
              <a:gd name="T28" fmla="*/ 32 w 452"/>
              <a:gd name="T29" fmla="*/ 49 h 324"/>
              <a:gd name="T30" fmla="*/ 32 w 452"/>
              <a:gd name="T31" fmla="*/ 49 h 324"/>
              <a:gd name="T32" fmla="*/ 48 w 452"/>
              <a:gd name="T33" fmla="*/ 33 h 324"/>
              <a:gd name="T34" fmla="*/ 48 w 452"/>
              <a:gd name="T35" fmla="*/ 0 h 324"/>
              <a:gd name="T36" fmla="*/ 48 w 452"/>
              <a:gd name="T37" fmla="*/ 0 h 324"/>
              <a:gd name="T38" fmla="*/ 0 w 452"/>
              <a:gd name="T39" fmla="*/ 49 h 324"/>
              <a:gd name="T40" fmla="*/ 0 w 452"/>
              <a:gd name="T41" fmla="*/ 275 h 324"/>
              <a:gd name="T42" fmla="*/ 0 w 452"/>
              <a:gd name="T43" fmla="*/ 275 h 324"/>
              <a:gd name="T44" fmla="*/ 48 w 452"/>
              <a:gd name="T45" fmla="*/ 323 h 324"/>
              <a:gd name="T46" fmla="*/ 402 w 452"/>
              <a:gd name="T47" fmla="*/ 323 h 324"/>
              <a:gd name="T48" fmla="*/ 402 w 452"/>
              <a:gd name="T49" fmla="*/ 323 h 324"/>
              <a:gd name="T50" fmla="*/ 451 w 452"/>
              <a:gd name="T51" fmla="*/ 275 h 324"/>
              <a:gd name="T52" fmla="*/ 451 w 452"/>
              <a:gd name="T53" fmla="*/ 49 h 324"/>
              <a:gd name="T54" fmla="*/ 451 w 452"/>
              <a:gd name="T55" fmla="*/ 49 h 324"/>
              <a:gd name="T56" fmla="*/ 402 w 452"/>
              <a:gd name="T57" fmla="*/ 0 h 324"/>
              <a:gd name="T58" fmla="*/ 48 w 452"/>
              <a:gd name="T59"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2" h="324">
                <a:moveTo>
                  <a:pt x="48" y="33"/>
                </a:moveTo>
                <a:lnTo>
                  <a:pt x="402" y="33"/>
                </a:lnTo>
                <a:lnTo>
                  <a:pt x="402" y="33"/>
                </a:lnTo>
                <a:cubicBezTo>
                  <a:pt x="412" y="33"/>
                  <a:pt x="419" y="40"/>
                  <a:pt x="419" y="49"/>
                </a:cubicBezTo>
                <a:lnTo>
                  <a:pt x="419" y="81"/>
                </a:lnTo>
                <a:lnTo>
                  <a:pt x="48" y="81"/>
                </a:lnTo>
                <a:lnTo>
                  <a:pt x="48" y="113"/>
                </a:lnTo>
                <a:lnTo>
                  <a:pt x="419" y="113"/>
                </a:lnTo>
                <a:lnTo>
                  <a:pt x="419" y="275"/>
                </a:lnTo>
                <a:lnTo>
                  <a:pt x="419" y="275"/>
                </a:lnTo>
                <a:cubicBezTo>
                  <a:pt x="419" y="284"/>
                  <a:pt x="412" y="290"/>
                  <a:pt x="402" y="290"/>
                </a:cubicBezTo>
                <a:lnTo>
                  <a:pt x="48" y="290"/>
                </a:lnTo>
                <a:lnTo>
                  <a:pt x="48" y="290"/>
                </a:lnTo>
                <a:cubicBezTo>
                  <a:pt x="39" y="290"/>
                  <a:pt x="32" y="284"/>
                  <a:pt x="32" y="275"/>
                </a:cubicBezTo>
                <a:lnTo>
                  <a:pt x="32" y="49"/>
                </a:lnTo>
                <a:lnTo>
                  <a:pt x="32" y="49"/>
                </a:lnTo>
                <a:cubicBezTo>
                  <a:pt x="32" y="40"/>
                  <a:pt x="39" y="33"/>
                  <a:pt x="48" y="33"/>
                </a:cubicBezTo>
                <a:close/>
                <a:moveTo>
                  <a:pt x="48" y="0"/>
                </a:moveTo>
                <a:lnTo>
                  <a:pt x="48" y="0"/>
                </a:lnTo>
                <a:cubicBezTo>
                  <a:pt x="21" y="0"/>
                  <a:pt x="0" y="22"/>
                  <a:pt x="0" y="49"/>
                </a:cubicBezTo>
                <a:lnTo>
                  <a:pt x="0" y="275"/>
                </a:lnTo>
                <a:lnTo>
                  <a:pt x="0" y="275"/>
                </a:lnTo>
                <a:cubicBezTo>
                  <a:pt x="0" y="301"/>
                  <a:pt x="21" y="323"/>
                  <a:pt x="48" y="323"/>
                </a:cubicBezTo>
                <a:lnTo>
                  <a:pt x="402" y="323"/>
                </a:lnTo>
                <a:lnTo>
                  <a:pt x="402" y="323"/>
                </a:lnTo>
                <a:cubicBezTo>
                  <a:pt x="429" y="323"/>
                  <a:pt x="451" y="301"/>
                  <a:pt x="451" y="275"/>
                </a:cubicBezTo>
                <a:lnTo>
                  <a:pt x="451" y="49"/>
                </a:lnTo>
                <a:lnTo>
                  <a:pt x="451" y="49"/>
                </a:lnTo>
                <a:cubicBezTo>
                  <a:pt x="451" y="22"/>
                  <a:pt x="429" y="0"/>
                  <a:pt x="402" y="0"/>
                </a:cubicBezTo>
                <a:lnTo>
                  <a:pt x="48" y="0"/>
                </a:lnTo>
                <a:close/>
              </a:path>
            </a:pathLst>
          </a:custGeom>
          <a:solidFill>
            <a:schemeClr val="bg1"/>
          </a:solidFill>
          <a:ln>
            <a:noFill/>
          </a:ln>
          <a:effectLst/>
        </p:spPr>
        <p:txBody>
          <a:bodyPr wrap="none" anchor="ctr"/>
          <a:lstStyle/>
          <a:p>
            <a:pPr eaLnBrk="1" fontAlgn="auto" hangingPunct="1">
              <a:spcBef>
                <a:spcPts val="0"/>
              </a:spcBef>
              <a:spcAft>
                <a:spcPts val="0"/>
              </a:spcAft>
              <a:defRPr/>
            </a:pPr>
            <a:endParaRPr lang="en-US" sz="5922" dirty="0">
              <a:latin typeface="Heebo Light" pitchFamily="2" charset="-79"/>
            </a:endParaRPr>
          </a:p>
        </p:txBody>
      </p:sp>
      <p:sp>
        <p:nvSpPr>
          <p:cNvPr id="23" name="Freeform 90">
            <a:extLst>
              <a:ext uri="{FF2B5EF4-FFF2-40B4-BE49-F238E27FC236}">
                <a16:creationId xmlns:a16="http://schemas.microsoft.com/office/drawing/2014/main" id="{6DE3FD07-D5CD-DB46-B032-3BA355AF31DE}"/>
              </a:ext>
            </a:extLst>
          </p:cNvPr>
          <p:cNvSpPr>
            <a:spLocks noChangeAspect="1" noChangeArrowheads="1"/>
          </p:cNvSpPr>
          <p:nvPr/>
        </p:nvSpPr>
        <p:spPr bwMode="auto">
          <a:xfrm>
            <a:off x="10205545" y="4869574"/>
            <a:ext cx="591720" cy="537326"/>
          </a:xfrm>
          <a:custGeom>
            <a:avLst/>
            <a:gdLst>
              <a:gd name="T0" fmla="*/ 121 w 426"/>
              <a:gd name="T1" fmla="*/ 227 h 390"/>
              <a:gd name="T2" fmla="*/ 91 w 426"/>
              <a:gd name="T3" fmla="*/ 231 h 390"/>
              <a:gd name="T4" fmla="*/ 31 w 426"/>
              <a:gd name="T5" fmla="*/ 356 h 390"/>
              <a:gd name="T6" fmla="*/ 226 w 426"/>
              <a:gd name="T7" fmla="*/ 389 h 390"/>
              <a:gd name="T8" fmla="*/ 412 w 426"/>
              <a:gd name="T9" fmla="*/ 277 h 390"/>
              <a:gd name="T10" fmla="*/ 114 w 426"/>
              <a:gd name="T11" fmla="*/ 290 h 390"/>
              <a:gd name="T12" fmla="*/ 41 w 426"/>
              <a:gd name="T13" fmla="*/ 285 h 390"/>
              <a:gd name="T14" fmla="*/ 102 w 426"/>
              <a:gd name="T15" fmla="*/ 261 h 390"/>
              <a:gd name="T16" fmla="*/ 121 w 426"/>
              <a:gd name="T17" fmla="*/ 259 h 390"/>
              <a:gd name="T18" fmla="*/ 156 w 426"/>
              <a:gd name="T19" fmla="*/ 272 h 390"/>
              <a:gd name="T20" fmla="*/ 156 w 426"/>
              <a:gd name="T21" fmla="*/ 272 h 390"/>
              <a:gd name="T22" fmla="*/ 203 w 426"/>
              <a:gd name="T23" fmla="*/ 302 h 390"/>
              <a:gd name="T24" fmla="*/ 273 w 426"/>
              <a:gd name="T25" fmla="*/ 275 h 390"/>
              <a:gd name="T26" fmla="*/ 213 w 426"/>
              <a:gd name="T27" fmla="*/ 271 h 390"/>
              <a:gd name="T28" fmla="*/ 178 w 426"/>
              <a:gd name="T29" fmla="*/ 248 h 390"/>
              <a:gd name="T30" fmla="*/ 177 w 426"/>
              <a:gd name="T31" fmla="*/ 247 h 390"/>
              <a:gd name="T32" fmla="*/ 225 w 426"/>
              <a:gd name="T33" fmla="*/ 0 h 390"/>
              <a:gd name="T34" fmla="*/ 225 w 426"/>
              <a:gd name="T35" fmla="*/ 20 h 390"/>
              <a:gd name="T36" fmla="*/ 218 w 426"/>
              <a:gd name="T37" fmla="*/ 23 h 390"/>
              <a:gd name="T38" fmla="*/ 207 w 426"/>
              <a:gd name="T39" fmla="*/ 32 h 390"/>
              <a:gd name="T40" fmla="*/ 198 w 426"/>
              <a:gd name="T41" fmla="*/ 43 h 390"/>
              <a:gd name="T42" fmla="*/ 193 w 426"/>
              <a:gd name="T43" fmla="*/ 65 h 390"/>
              <a:gd name="T44" fmla="*/ 194 w 426"/>
              <a:gd name="T45" fmla="*/ 75 h 390"/>
              <a:gd name="T46" fmla="*/ 201 w 426"/>
              <a:gd name="T47" fmla="*/ 92 h 390"/>
              <a:gd name="T48" fmla="*/ 207 w 426"/>
              <a:gd name="T49" fmla="*/ 99 h 390"/>
              <a:gd name="T50" fmla="*/ 215 w 426"/>
              <a:gd name="T51" fmla="*/ 105 h 390"/>
              <a:gd name="T52" fmla="*/ 241 w 426"/>
              <a:gd name="T53" fmla="*/ 114 h 390"/>
              <a:gd name="T54" fmla="*/ 247 w 426"/>
              <a:gd name="T55" fmla="*/ 115 h 390"/>
              <a:gd name="T56" fmla="*/ 253 w 426"/>
              <a:gd name="T57" fmla="*/ 118 h 390"/>
              <a:gd name="T58" fmla="*/ 256 w 426"/>
              <a:gd name="T59" fmla="*/ 123 h 390"/>
              <a:gd name="T60" fmla="*/ 257 w 426"/>
              <a:gd name="T61" fmla="*/ 130 h 390"/>
              <a:gd name="T62" fmla="*/ 247 w 426"/>
              <a:gd name="T63" fmla="*/ 144 h 390"/>
              <a:gd name="T64" fmla="*/ 241 w 426"/>
              <a:gd name="T65" fmla="*/ 146 h 390"/>
              <a:gd name="T66" fmla="*/ 235 w 426"/>
              <a:gd name="T67" fmla="*/ 144 h 390"/>
              <a:gd name="T68" fmla="*/ 230 w 426"/>
              <a:gd name="T69" fmla="*/ 141 h 390"/>
              <a:gd name="T70" fmla="*/ 226 w 426"/>
              <a:gd name="T71" fmla="*/ 136 h 390"/>
              <a:gd name="T72" fmla="*/ 193 w 426"/>
              <a:gd name="T73" fmla="*/ 130 h 390"/>
              <a:gd name="T74" fmla="*/ 193 w 426"/>
              <a:gd name="T75" fmla="*/ 137 h 390"/>
              <a:gd name="T76" fmla="*/ 195 w 426"/>
              <a:gd name="T77" fmla="*/ 144 h 390"/>
              <a:gd name="T78" fmla="*/ 207 w 426"/>
              <a:gd name="T79" fmla="*/ 163 h 390"/>
              <a:gd name="T80" fmla="*/ 212 w 426"/>
              <a:gd name="T81" fmla="*/ 168 h 390"/>
              <a:gd name="T82" fmla="*/ 218 w 426"/>
              <a:gd name="T83" fmla="*/ 172 h 390"/>
              <a:gd name="T84" fmla="*/ 225 w 426"/>
              <a:gd name="T85" fmla="*/ 175 h 390"/>
              <a:gd name="T86" fmla="*/ 257 w 426"/>
              <a:gd name="T87" fmla="*/ 194 h 390"/>
              <a:gd name="T88" fmla="*/ 257 w 426"/>
              <a:gd name="T89" fmla="*/ 175 h 390"/>
              <a:gd name="T90" fmla="*/ 290 w 426"/>
              <a:gd name="T91" fmla="*/ 130 h 390"/>
              <a:gd name="T92" fmla="*/ 251 w 426"/>
              <a:gd name="T93" fmla="*/ 82 h 390"/>
              <a:gd name="T94" fmla="*/ 241 w 426"/>
              <a:gd name="T95" fmla="*/ 81 h 390"/>
              <a:gd name="T96" fmla="*/ 235 w 426"/>
              <a:gd name="T97" fmla="*/ 80 h 390"/>
              <a:gd name="T98" fmla="*/ 230 w 426"/>
              <a:gd name="T99" fmla="*/ 77 h 390"/>
              <a:gd name="T100" fmla="*/ 226 w 426"/>
              <a:gd name="T101" fmla="*/ 71 h 390"/>
              <a:gd name="T102" fmla="*/ 225 w 426"/>
              <a:gd name="T103" fmla="*/ 65 h 390"/>
              <a:gd name="T104" fmla="*/ 226 w 426"/>
              <a:gd name="T105" fmla="*/ 59 h 390"/>
              <a:gd name="T106" fmla="*/ 230 w 426"/>
              <a:gd name="T107" fmla="*/ 54 h 390"/>
              <a:gd name="T108" fmla="*/ 241 w 426"/>
              <a:gd name="T109" fmla="*/ 49 h 390"/>
              <a:gd name="T110" fmla="*/ 290 w 426"/>
              <a:gd name="T111" fmla="*/ 65 h 390"/>
              <a:gd name="T112" fmla="*/ 289 w 426"/>
              <a:gd name="T113" fmla="*/ 58 h 390"/>
              <a:gd name="T114" fmla="*/ 287 w 426"/>
              <a:gd name="T115" fmla="*/ 50 h 390"/>
              <a:gd name="T116" fmla="*/ 257 w 426"/>
              <a:gd name="T117" fmla="*/ 20 h 390"/>
              <a:gd name="T118" fmla="*/ 225 w 426"/>
              <a:gd name="T11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6" h="390">
                <a:moveTo>
                  <a:pt x="121" y="227"/>
                </a:moveTo>
                <a:lnTo>
                  <a:pt x="121" y="227"/>
                </a:lnTo>
                <a:cubicBezTo>
                  <a:pt x="104" y="227"/>
                  <a:pt x="91" y="231"/>
                  <a:pt x="91" y="231"/>
                </a:cubicBezTo>
                <a:lnTo>
                  <a:pt x="91" y="231"/>
                </a:lnTo>
                <a:lnTo>
                  <a:pt x="0" y="266"/>
                </a:lnTo>
                <a:lnTo>
                  <a:pt x="31" y="356"/>
                </a:lnTo>
                <a:lnTo>
                  <a:pt x="111" y="325"/>
                </a:lnTo>
                <a:lnTo>
                  <a:pt x="226" y="389"/>
                </a:lnTo>
                <a:lnTo>
                  <a:pt x="425" y="307"/>
                </a:lnTo>
                <a:lnTo>
                  <a:pt x="412" y="277"/>
                </a:lnTo>
                <a:lnTo>
                  <a:pt x="228" y="353"/>
                </a:lnTo>
                <a:lnTo>
                  <a:pt x="114" y="290"/>
                </a:lnTo>
                <a:lnTo>
                  <a:pt x="51" y="314"/>
                </a:lnTo>
                <a:lnTo>
                  <a:pt x="41" y="285"/>
                </a:lnTo>
                <a:lnTo>
                  <a:pt x="102" y="261"/>
                </a:lnTo>
                <a:lnTo>
                  <a:pt x="102" y="261"/>
                </a:lnTo>
                <a:cubicBezTo>
                  <a:pt x="102" y="261"/>
                  <a:pt x="109" y="259"/>
                  <a:pt x="121" y="259"/>
                </a:cubicBezTo>
                <a:lnTo>
                  <a:pt x="121" y="259"/>
                </a:lnTo>
                <a:cubicBezTo>
                  <a:pt x="132" y="259"/>
                  <a:pt x="145" y="261"/>
                  <a:pt x="156" y="271"/>
                </a:cubicBezTo>
                <a:lnTo>
                  <a:pt x="156" y="272"/>
                </a:lnTo>
                <a:lnTo>
                  <a:pt x="156" y="272"/>
                </a:lnTo>
                <a:lnTo>
                  <a:pt x="156" y="272"/>
                </a:lnTo>
                <a:cubicBezTo>
                  <a:pt x="173" y="286"/>
                  <a:pt x="186" y="296"/>
                  <a:pt x="203" y="302"/>
                </a:cubicBezTo>
                <a:lnTo>
                  <a:pt x="203" y="302"/>
                </a:lnTo>
                <a:cubicBezTo>
                  <a:pt x="221" y="307"/>
                  <a:pt x="240" y="308"/>
                  <a:pt x="274" y="308"/>
                </a:cubicBezTo>
                <a:lnTo>
                  <a:pt x="273" y="275"/>
                </a:lnTo>
                <a:lnTo>
                  <a:pt x="273" y="275"/>
                </a:lnTo>
                <a:cubicBezTo>
                  <a:pt x="241" y="275"/>
                  <a:pt x="224" y="274"/>
                  <a:pt x="213" y="271"/>
                </a:cubicBezTo>
                <a:lnTo>
                  <a:pt x="213" y="271"/>
                </a:lnTo>
                <a:cubicBezTo>
                  <a:pt x="202" y="268"/>
                  <a:pt x="194" y="261"/>
                  <a:pt x="178" y="248"/>
                </a:cubicBezTo>
                <a:lnTo>
                  <a:pt x="177" y="247"/>
                </a:lnTo>
                <a:lnTo>
                  <a:pt x="177" y="247"/>
                </a:lnTo>
                <a:cubicBezTo>
                  <a:pt x="159" y="231"/>
                  <a:pt x="137" y="227"/>
                  <a:pt x="121" y="227"/>
                </a:cubicBezTo>
                <a:close/>
                <a:moveTo>
                  <a:pt x="225" y="0"/>
                </a:moveTo>
                <a:lnTo>
                  <a:pt x="225" y="20"/>
                </a:lnTo>
                <a:lnTo>
                  <a:pt x="225" y="20"/>
                </a:lnTo>
                <a:cubicBezTo>
                  <a:pt x="223" y="21"/>
                  <a:pt x="220" y="22"/>
                  <a:pt x="218" y="23"/>
                </a:cubicBezTo>
                <a:lnTo>
                  <a:pt x="218" y="23"/>
                </a:lnTo>
                <a:cubicBezTo>
                  <a:pt x="214" y="25"/>
                  <a:pt x="210" y="28"/>
                  <a:pt x="207" y="32"/>
                </a:cubicBezTo>
                <a:lnTo>
                  <a:pt x="207" y="32"/>
                </a:lnTo>
                <a:cubicBezTo>
                  <a:pt x="203" y="35"/>
                  <a:pt x="200" y="39"/>
                  <a:pt x="198" y="43"/>
                </a:cubicBezTo>
                <a:lnTo>
                  <a:pt x="198" y="43"/>
                </a:lnTo>
                <a:cubicBezTo>
                  <a:pt x="195" y="50"/>
                  <a:pt x="193" y="58"/>
                  <a:pt x="193" y="65"/>
                </a:cubicBezTo>
                <a:lnTo>
                  <a:pt x="193" y="65"/>
                </a:lnTo>
                <a:cubicBezTo>
                  <a:pt x="193" y="69"/>
                  <a:pt x="193" y="71"/>
                  <a:pt x="194" y="75"/>
                </a:cubicBezTo>
                <a:lnTo>
                  <a:pt x="194" y="75"/>
                </a:lnTo>
                <a:cubicBezTo>
                  <a:pt x="195" y="81"/>
                  <a:pt x="197" y="87"/>
                  <a:pt x="201" y="92"/>
                </a:cubicBezTo>
                <a:lnTo>
                  <a:pt x="201" y="92"/>
                </a:lnTo>
                <a:cubicBezTo>
                  <a:pt x="203" y="95"/>
                  <a:pt x="205" y="97"/>
                  <a:pt x="207" y="99"/>
                </a:cubicBezTo>
                <a:lnTo>
                  <a:pt x="207" y="99"/>
                </a:lnTo>
                <a:cubicBezTo>
                  <a:pt x="209" y="101"/>
                  <a:pt x="212" y="103"/>
                  <a:pt x="215" y="105"/>
                </a:cubicBezTo>
                <a:lnTo>
                  <a:pt x="215" y="105"/>
                </a:lnTo>
                <a:cubicBezTo>
                  <a:pt x="222" y="110"/>
                  <a:pt x="232" y="114"/>
                  <a:pt x="241" y="114"/>
                </a:cubicBezTo>
                <a:lnTo>
                  <a:pt x="241" y="114"/>
                </a:lnTo>
                <a:cubicBezTo>
                  <a:pt x="243" y="114"/>
                  <a:pt x="246" y="114"/>
                  <a:pt x="247" y="115"/>
                </a:cubicBezTo>
                <a:lnTo>
                  <a:pt x="247" y="115"/>
                </a:lnTo>
                <a:cubicBezTo>
                  <a:pt x="250" y="116"/>
                  <a:pt x="251" y="117"/>
                  <a:pt x="253" y="118"/>
                </a:cubicBezTo>
                <a:lnTo>
                  <a:pt x="253" y="118"/>
                </a:lnTo>
                <a:cubicBezTo>
                  <a:pt x="254" y="120"/>
                  <a:pt x="255" y="121"/>
                  <a:pt x="256" y="123"/>
                </a:cubicBezTo>
                <a:lnTo>
                  <a:pt x="256" y="123"/>
                </a:lnTo>
                <a:cubicBezTo>
                  <a:pt x="257" y="125"/>
                  <a:pt x="257" y="127"/>
                  <a:pt x="257" y="130"/>
                </a:cubicBezTo>
                <a:lnTo>
                  <a:pt x="257" y="130"/>
                </a:lnTo>
                <a:cubicBezTo>
                  <a:pt x="257" y="137"/>
                  <a:pt x="253" y="142"/>
                  <a:pt x="247" y="144"/>
                </a:cubicBezTo>
                <a:lnTo>
                  <a:pt x="247" y="144"/>
                </a:lnTo>
                <a:cubicBezTo>
                  <a:pt x="246" y="146"/>
                  <a:pt x="243" y="146"/>
                  <a:pt x="241" y="146"/>
                </a:cubicBezTo>
                <a:lnTo>
                  <a:pt x="241" y="146"/>
                </a:lnTo>
                <a:cubicBezTo>
                  <a:pt x="239" y="146"/>
                  <a:pt x="237" y="146"/>
                  <a:pt x="235" y="144"/>
                </a:cubicBezTo>
                <a:lnTo>
                  <a:pt x="235" y="144"/>
                </a:lnTo>
                <a:cubicBezTo>
                  <a:pt x="233" y="144"/>
                  <a:pt x="231" y="143"/>
                  <a:pt x="230" y="141"/>
                </a:cubicBezTo>
                <a:lnTo>
                  <a:pt x="230" y="141"/>
                </a:lnTo>
                <a:cubicBezTo>
                  <a:pt x="228" y="140"/>
                  <a:pt x="227" y="138"/>
                  <a:pt x="226" y="136"/>
                </a:cubicBezTo>
                <a:lnTo>
                  <a:pt x="226" y="136"/>
                </a:lnTo>
                <a:cubicBezTo>
                  <a:pt x="226" y="134"/>
                  <a:pt x="225" y="132"/>
                  <a:pt x="225" y="130"/>
                </a:cubicBezTo>
                <a:lnTo>
                  <a:pt x="193" y="130"/>
                </a:lnTo>
                <a:lnTo>
                  <a:pt x="193" y="130"/>
                </a:lnTo>
                <a:cubicBezTo>
                  <a:pt x="193" y="132"/>
                  <a:pt x="193" y="135"/>
                  <a:pt x="193" y="137"/>
                </a:cubicBezTo>
                <a:lnTo>
                  <a:pt x="193" y="137"/>
                </a:lnTo>
                <a:cubicBezTo>
                  <a:pt x="194" y="140"/>
                  <a:pt x="195" y="142"/>
                  <a:pt x="195" y="144"/>
                </a:cubicBezTo>
                <a:lnTo>
                  <a:pt x="195" y="144"/>
                </a:lnTo>
                <a:cubicBezTo>
                  <a:pt x="197" y="151"/>
                  <a:pt x="202" y="158"/>
                  <a:pt x="207" y="163"/>
                </a:cubicBezTo>
                <a:lnTo>
                  <a:pt x="207" y="163"/>
                </a:lnTo>
                <a:cubicBezTo>
                  <a:pt x="208" y="165"/>
                  <a:pt x="210" y="167"/>
                  <a:pt x="212" y="168"/>
                </a:cubicBezTo>
                <a:lnTo>
                  <a:pt x="212" y="168"/>
                </a:lnTo>
                <a:cubicBezTo>
                  <a:pt x="214" y="170"/>
                  <a:pt x="216" y="171"/>
                  <a:pt x="218" y="172"/>
                </a:cubicBezTo>
                <a:lnTo>
                  <a:pt x="218" y="172"/>
                </a:lnTo>
                <a:cubicBezTo>
                  <a:pt x="220" y="173"/>
                  <a:pt x="223" y="174"/>
                  <a:pt x="225" y="175"/>
                </a:cubicBezTo>
                <a:lnTo>
                  <a:pt x="225" y="194"/>
                </a:lnTo>
                <a:lnTo>
                  <a:pt x="257" y="194"/>
                </a:lnTo>
                <a:lnTo>
                  <a:pt x="257" y="175"/>
                </a:lnTo>
                <a:lnTo>
                  <a:pt x="257" y="175"/>
                </a:lnTo>
                <a:cubicBezTo>
                  <a:pt x="276" y="169"/>
                  <a:pt x="290" y="150"/>
                  <a:pt x="290" y="130"/>
                </a:cubicBezTo>
                <a:lnTo>
                  <a:pt x="290" y="130"/>
                </a:lnTo>
                <a:cubicBezTo>
                  <a:pt x="290" y="107"/>
                  <a:pt x="273" y="87"/>
                  <a:pt x="251" y="82"/>
                </a:cubicBezTo>
                <a:lnTo>
                  <a:pt x="251" y="82"/>
                </a:lnTo>
                <a:cubicBezTo>
                  <a:pt x="248" y="81"/>
                  <a:pt x="245" y="81"/>
                  <a:pt x="241" y="81"/>
                </a:cubicBezTo>
                <a:lnTo>
                  <a:pt x="241" y="81"/>
                </a:lnTo>
                <a:cubicBezTo>
                  <a:pt x="239" y="81"/>
                  <a:pt x="237" y="81"/>
                  <a:pt x="235" y="80"/>
                </a:cubicBezTo>
                <a:lnTo>
                  <a:pt x="235" y="80"/>
                </a:lnTo>
                <a:cubicBezTo>
                  <a:pt x="233" y="79"/>
                  <a:pt x="231" y="78"/>
                  <a:pt x="230" y="77"/>
                </a:cubicBezTo>
                <a:lnTo>
                  <a:pt x="230" y="77"/>
                </a:lnTo>
                <a:cubicBezTo>
                  <a:pt x="228" y="75"/>
                  <a:pt x="227" y="73"/>
                  <a:pt x="226" y="71"/>
                </a:cubicBezTo>
                <a:lnTo>
                  <a:pt x="226" y="71"/>
                </a:lnTo>
                <a:cubicBezTo>
                  <a:pt x="226" y="70"/>
                  <a:pt x="225" y="68"/>
                  <a:pt x="225" y="65"/>
                </a:cubicBezTo>
                <a:lnTo>
                  <a:pt x="225" y="65"/>
                </a:lnTo>
                <a:cubicBezTo>
                  <a:pt x="225" y="63"/>
                  <a:pt x="226" y="61"/>
                  <a:pt x="226" y="59"/>
                </a:cubicBezTo>
                <a:lnTo>
                  <a:pt x="226" y="59"/>
                </a:lnTo>
                <a:cubicBezTo>
                  <a:pt x="227" y="57"/>
                  <a:pt x="228" y="55"/>
                  <a:pt x="230" y="54"/>
                </a:cubicBezTo>
                <a:lnTo>
                  <a:pt x="230" y="54"/>
                </a:lnTo>
                <a:cubicBezTo>
                  <a:pt x="233" y="51"/>
                  <a:pt x="237" y="49"/>
                  <a:pt x="241" y="49"/>
                </a:cubicBezTo>
                <a:lnTo>
                  <a:pt x="241" y="49"/>
                </a:lnTo>
                <a:cubicBezTo>
                  <a:pt x="250" y="49"/>
                  <a:pt x="257" y="56"/>
                  <a:pt x="257" y="65"/>
                </a:cubicBezTo>
                <a:lnTo>
                  <a:pt x="290" y="65"/>
                </a:lnTo>
                <a:lnTo>
                  <a:pt x="290" y="65"/>
                </a:lnTo>
                <a:cubicBezTo>
                  <a:pt x="290" y="63"/>
                  <a:pt x="289" y="60"/>
                  <a:pt x="289" y="58"/>
                </a:cubicBezTo>
                <a:lnTo>
                  <a:pt x="289" y="58"/>
                </a:lnTo>
                <a:cubicBezTo>
                  <a:pt x="288" y="55"/>
                  <a:pt x="288" y="53"/>
                  <a:pt x="287" y="50"/>
                </a:cubicBezTo>
                <a:lnTo>
                  <a:pt x="287" y="50"/>
                </a:lnTo>
                <a:cubicBezTo>
                  <a:pt x="283" y="36"/>
                  <a:pt x="271" y="25"/>
                  <a:pt x="257" y="20"/>
                </a:cubicBezTo>
                <a:lnTo>
                  <a:pt x="257" y="0"/>
                </a:lnTo>
                <a:lnTo>
                  <a:pt x="225" y="0"/>
                </a:lnTo>
                <a:close/>
              </a:path>
            </a:pathLst>
          </a:custGeom>
          <a:solidFill>
            <a:schemeClr val="bg1"/>
          </a:solidFill>
          <a:ln>
            <a:noFill/>
          </a:ln>
          <a:effectLst/>
        </p:spPr>
        <p:txBody>
          <a:bodyPr wrap="none" anchor="ctr"/>
          <a:lstStyle/>
          <a:p>
            <a:pPr eaLnBrk="1" fontAlgn="auto" hangingPunct="1">
              <a:spcBef>
                <a:spcPts val="0"/>
              </a:spcBef>
              <a:spcAft>
                <a:spcPts val="0"/>
              </a:spcAft>
              <a:defRPr/>
            </a:pPr>
            <a:endParaRPr lang="en-US" sz="5922" dirty="0">
              <a:latin typeface="Heebo Light" pitchFamily="2" charset="-79"/>
            </a:endParaRPr>
          </a:p>
        </p:txBody>
      </p:sp>
      <p:sp>
        <p:nvSpPr>
          <p:cNvPr id="24" name="Freeform 92">
            <a:extLst>
              <a:ext uri="{FF2B5EF4-FFF2-40B4-BE49-F238E27FC236}">
                <a16:creationId xmlns:a16="http://schemas.microsoft.com/office/drawing/2014/main" id="{77D61DB1-A0FC-2243-803D-BF840195AA22}"/>
              </a:ext>
            </a:extLst>
          </p:cNvPr>
          <p:cNvSpPr>
            <a:spLocks noChangeAspect="1" noChangeArrowheads="1"/>
          </p:cNvSpPr>
          <p:nvPr/>
        </p:nvSpPr>
        <p:spPr bwMode="auto">
          <a:xfrm>
            <a:off x="19956485" y="3741533"/>
            <a:ext cx="629630" cy="379096"/>
          </a:xfrm>
          <a:custGeom>
            <a:avLst/>
            <a:gdLst>
              <a:gd name="T0" fmla="*/ 347 w 453"/>
              <a:gd name="T1" fmla="*/ 113 h 275"/>
              <a:gd name="T2" fmla="*/ 347 w 453"/>
              <a:gd name="T3" fmla="*/ 113 h 275"/>
              <a:gd name="T4" fmla="*/ 323 w 453"/>
              <a:gd name="T5" fmla="*/ 137 h 275"/>
              <a:gd name="T6" fmla="*/ 323 w 453"/>
              <a:gd name="T7" fmla="*/ 137 h 275"/>
              <a:gd name="T8" fmla="*/ 347 w 453"/>
              <a:gd name="T9" fmla="*/ 161 h 275"/>
              <a:gd name="T10" fmla="*/ 347 w 453"/>
              <a:gd name="T11" fmla="*/ 161 h 275"/>
              <a:gd name="T12" fmla="*/ 371 w 453"/>
              <a:gd name="T13" fmla="*/ 137 h 275"/>
              <a:gd name="T14" fmla="*/ 371 w 453"/>
              <a:gd name="T15" fmla="*/ 137 h 275"/>
              <a:gd name="T16" fmla="*/ 347 w 453"/>
              <a:gd name="T17" fmla="*/ 113 h 275"/>
              <a:gd name="T18" fmla="*/ 105 w 453"/>
              <a:gd name="T19" fmla="*/ 113 h 275"/>
              <a:gd name="T20" fmla="*/ 105 w 453"/>
              <a:gd name="T21" fmla="*/ 113 h 275"/>
              <a:gd name="T22" fmla="*/ 81 w 453"/>
              <a:gd name="T23" fmla="*/ 137 h 275"/>
              <a:gd name="T24" fmla="*/ 81 w 453"/>
              <a:gd name="T25" fmla="*/ 137 h 275"/>
              <a:gd name="T26" fmla="*/ 105 w 453"/>
              <a:gd name="T27" fmla="*/ 161 h 275"/>
              <a:gd name="T28" fmla="*/ 105 w 453"/>
              <a:gd name="T29" fmla="*/ 161 h 275"/>
              <a:gd name="T30" fmla="*/ 129 w 453"/>
              <a:gd name="T31" fmla="*/ 137 h 275"/>
              <a:gd name="T32" fmla="*/ 129 w 453"/>
              <a:gd name="T33" fmla="*/ 137 h 275"/>
              <a:gd name="T34" fmla="*/ 105 w 453"/>
              <a:gd name="T35" fmla="*/ 113 h 275"/>
              <a:gd name="T36" fmla="*/ 226 w 453"/>
              <a:gd name="T37" fmla="*/ 96 h 275"/>
              <a:gd name="T38" fmla="*/ 226 w 453"/>
              <a:gd name="T39" fmla="*/ 96 h 275"/>
              <a:gd name="T40" fmla="*/ 259 w 453"/>
              <a:gd name="T41" fmla="*/ 137 h 275"/>
              <a:gd name="T42" fmla="*/ 259 w 453"/>
              <a:gd name="T43" fmla="*/ 137 h 275"/>
              <a:gd name="T44" fmla="*/ 226 w 453"/>
              <a:gd name="T45" fmla="*/ 177 h 275"/>
              <a:gd name="T46" fmla="*/ 226 w 453"/>
              <a:gd name="T47" fmla="*/ 177 h 275"/>
              <a:gd name="T48" fmla="*/ 194 w 453"/>
              <a:gd name="T49" fmla="*/ 137 h 275"/>
              <a:gd name="T50" fmla="*/ 194 w 453"/>
              <a:gd name="T51" fmla="*/ 137 h 275"/>
              <a:gd name="T52" fmla="*/ 226 w 453"/>
              <a:gd name="T53" fmla="*/ 96 h 275"/>
              <a:gd name="T54" fmla="*/ 226 w 453"/>
              <a:gd name="T55" fmla="*/ 64 h 275"/>
              <a:gd name="T56" fmla="*/ 226 w 453"/>
              <a:gd name="T57" fmla="*/ 64 h 275"/>
              <a:gd name="T58" fmla="*/ 162 w 453"/>
              <a:gd name="T59" fmla="*/ 137 h 275"/>
              <a:gd name="T60" fmla="*/ 162 w 453"/>
              <a:gd name="T61" fmla="*/ 137 h 275"/>
              <a:gd name="T62" fmla="*/ 226 w 453"/>
              <a:gd name="T63" fmla="*/ 209 h 275"/>
              <a:gd name="T64" fmla="*/ 226 w 453"/>
              <a:gd name="T65" fmla="*/ 209 h 275"/>
              <a:gd name="T66" fmla="*/ 291 w 453"/>
              <a:gd name="T67" fmla="*/ 137 h 275"/>
              <a:gd name="T68" fmla="*/ 291 w 453"/>
              <a:gd name="T69" fmla="*/ 137 h 275"/>
              <a:gd name="T70" fmla="*/ 226 w 453"/>
              <a:gd name="T71" fmla="*/ 64 h 275"/>
              <a:gd name="T72" fmla="*/ 65 w 453"/>
              <a:gd name="T73" fmla="*/ 32 h 275"/>
              <a:gd name="T74" fmla="*/ 387 w 453"/>
              <a:gd name="T75" fmla="*/ 32 h 275"/>
              <a:gd name="T76" fmla="*/ 387 w 453"/>
              <a:gd name="T77" fmla="*/ 32 h 275"/>
              <a:gd name="T78" fmla="*/ 419 w 453"/>
              <a:gd name="T79" fmla="*/ 64 h 275"/>
              <a:gd name="T80" fmla="*/ 419 w 453"/>
              <a:gd name="T81" fmla="*/ 209 h 275"/>
              <a:gd name="T82" fmla="*/ 419 w 453"/>
              <a:gd name="T83" fmla="*/ 209 h 275"/>
              <a:gd name="T84" fmla="*/ 387 w 453"/>
              <a:gd name="T85" fmla="*/ 242 h 275"/>
              <a:gd name="T86" fmla="*/ 65 w 453"/>
              <a:gd name="T87" fmla="*/ 242 h 275"/>
              <a:gd name="T88" fmla="*/ 65 w 453"/>
              <a:gd name="T89" fmla="*/ 242 h 275"/>
              <a:gd name="T90" fmla="*/ 32 w 453"/>
              <a:gd name="T91" fmla="*/ 209 h 275"/>
              <a:gd name="T92" fmla="*/ 32 w 453"/>
              <a:gd name="T93" fmla="*/ 64 h 275"/>
              <a:gd name="T94" fmla="*/ 32 w 453"/>
              <a:gd name="T95" fmla="*/ 64 h 275"/>
              <a:gd name="T96" fmla="*/ 65 w 453"/>
              <a:gd name="T97" fmla="*/ 32 h 275"/>
              <a:gd name="T98" fmla="*/ 0 w 453"/>
              <a:gd name="T99" fmla="*/ 274 h 275"/>
              <a:gd name="T100" fmla="*/ 452 w 453"/>
              <a:gd name="T101" fmla="*/ 274 h 275"/>
              <a:gd name="T102" fmla="*/ 452 w 453"/>
              <a:gd name="T103" fmla="*/ 0 h 275"/>
              <a:gd name="T104" fmla="*/ 0 w 453"/>
              <a:gd name="T105" fmla="*/ 0 h 275"/>
              <a:gd name="T106" fmla="*/ 0 w 453"/>
              <a:gd name="T107" fmla="*/ 27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3" h="275">
                <a:moveTo>
                  <a:pt x="347" y="113"/>
                </a:moveTo>
                <a:lnTo>
                  <a:pt x="347" y="113"/>
                </a:lnTo>
                <a:cubicBezTo>
                  <a:pt x="334" y="113"/>
                  <a:pt x="323" y="123"/>
                  <a:pt x="323" y="137"/>
                </a:cubicBezTo>
                <a:lnTo>
                  <a:pt x="323" y="137"/>
                </a:lnTo>
                <a:cubicBezTo>
                  <a:pt x="323" y="150"/>
                  <a:pt x="334" y="161"/>
                  <a:pt x="347" y="161"/>
                </a:cubicBezTo>
                <a:lnTo>
                  <a:pt x="347" y="161"/>
                </a:lnTo>
                <a:cubicBezTo>
                  <a:pt x="360" y="161"/>
                  <a:pt x="371" y="150"/>
                  <a:pt x="371" y="137"/>
                </a:cubicBezTo>
                <a:lnTo>
                  <a:pt x="371" y="137"/>
                </a:lnTo>
                <a:cubicBezTo>
                  <a:pt x="371" y="123"/>
                  <a:pt x="360" y="113"/>
                  <a:pt x="347" y="113"/>
                </a:cubicBezTo>
                <a:close/>
                <a:moveTo>
                  <a:pt x="105" y="113"/>
                </a:moveTo>
                <a:lnTo>
                  <a:pt x="105" y="113"/>
                </a:lnTo>
                <a:cubicBezTo>
                  <a:pt x="92" y="113"/>
                  <a:pt x="81" y="123"/>
                  <a:pt x="81" y="137"/>
                </a:cubicBezTo>
                <a:lnTo>
                  <a:pt x="81" y="137"/>
                </a:lnTo>
                <a:cubicBezTo>
                  <a:pt x="81" y="150"/>
                  <a:pt x="92" y="161"/>
                  <a:pt x="105" y="161"/>
                </a:cubicBezTo>
                <a:lnTo>
                  <a:pt x="105" y="161"/>
                </a:lnTo>
                <a:cubicBezTo>
                  <a:pt x="119" y="161"/>
                  <a:pt x="129" y="150"/>
                  <a:pt x="129" y="137"/>
                </a:cubicBezTo>
                <a:lnTo>
                  <a:pt x="129" y="137"/>
                </a:lnTo>
                <a:cubicBezTo>
                  <a:pt x="129" y="123"/>
                  <a:pt x="119" y="113"/>
                  <a:pt x="105" y="113"/>
                </a:cubicBezTo>
                <a:close/>
                <a:moveTo>
                  <a:pt x="226" y="96"/>
                </a:moveTo>
                <a:lnTo>
                  <a:pt x="226" y="96"/>
                </a:lnTo>
                <a:cubicBezTo>
                  <a:pt x="244" y="96"/>
                  <a:pt x="259" y="114"/>
                  <a:pt x="259" y="137"/>
                </a:cubicBezTo>
                <a:lnTo>
                  <a:pt x="259" y="137"/>
                </a:lnTo>
                <a:cubicBezTo>
                  <a:pt x="259" y="159"/>
                  <a:pt x="244" y="177"/>
                  <a:pt x="226" y="177"/>
                </a:cubicBezTo>
                <a:lnTo>
                  <a:pt x="226" y="177"/>
                </a:lnTo>
                <a:cubicBezTo>
                  <a:pt x="209" y="177"/>
                  <a:pt x="194" y="159"/>
                  <a:pt x="194" y="137"/>
                </a:cubicBezTo>
                <a:lnTo>
                  <a:pt x="194" y="137"/>
                </a:lnTo>
                <a:cubicBezTo>
                  <a:pt x="194" y="114"/>
                  <a:pt x="209" y="96"/>
                  <a:pt x="226" y="96"/>
                </a:cubicBezTo>
                <a:close/>
                <a:moveTo>
                  <a:pt x="226" y="64"/>
                </a:moveTo>
                <a:lnTo>
                  <a:pt x="226" y="64"/>
                </a:lnTo>
                <a:cubicBezTo>
                  <a:pt x="190" y="64"/>
                  <a:pt x="162" y="97"/>
                  <a:pt x="162" y="137"/>
                </a:cubicBezTo>
                <a:lnTo>
                  <a:pt x="162" y="137"/>
                </a:lnTo>
                <a:cubicBezTo>
                  <a:pt x="162" y="177"/>
                  <a:pt x="190" y="209"/>
                  <a:pt x="226" y="209"/>
                </a:cubicBezTo>
                <a:lnTo>
                  <a:pt x="226" y="209"/>
                </a:lnTo>
                <a:cubicBezTo>
                  <a:pt x="262" y="209"/>
                  <a:pt x="291" y="177"/>
                  <a:pt x="291" y="137"/>
                </a:cubicBezTo>
                <a:lnTo>
                  <a:pt x="291" y="137"/>
                </a:lnTo>
                <a:cubicBezTo>
                  <a:pt x="291" y="97"/>
                  <a:pt x="262" y="64"/>
                  <a:pt x="226" y="64"/>
                </a:cubicBezTo>
                <a:close/>
                <a:moveTo>
                  <a:pt x="65" y="32"/>
                </a:moveTo>
                <a:lnTo>
                  <a:pt x="387" y="32"/>
                </a:lnTo>
                <a:lnTo>
                  <a:pt x="387" y="32"/>
                </a:lnTo>
                <a:cubicBezTo>
                  <a:pt x="387" y="50"/>
                  <a:pt x="402" y="64"/>
                  <a:pt x="419" y="64"/>
                </a:cubicBezTo>
                <a:lnTo>
                  <a:pt x="419" y="209"/>
                </a:lnTo>
                <a:lnTo>
                  <a:pt x="419" y="209"/>
                </a:lnTo>
                <a:cubicBezTo>
                  <a:pt x="402" y="209"/>
                  <a:pt x="387" y="224"/>
                  <a:pt x="387" y="242"/>
                </a:cubicBezTo>
                <a:lnTo>
                  <a:pt x="65" y="242"/>
                </a:lnTo>
                <a:lnTo>
                  <a:pt x="65" y="242"/>
                </a:lnTo>
                <a:cubicBezTo>
                  <a:pt x="65" y="224"/>
                  <a:pt x="51" y="209"/>
                  <a:pt x="32" y="209"/>
                </a:cubicBezTo>
                <a:lnTo>
                  <a:pt x="32" y="64"/>
                </a:lnTo>
                <a:lnTo>
                  <a:pt x="32" y="64"/>
                </a:lnTo>
                <a:cubicBezTo>
                  <a:pt x="51" y="64"/>
                  <a:pt x="65" y="50"/>
                  <a:pt x="65" y="32"/>
                </a:cubicBezTo>
                <a:close/>
                <a:moveTo>
                  <a:pt x="0" y="274"/>
                </a:moveTo>
                <a:lnTo>
                  <a:pt x="452" y="274"/>
                </a:lnTo>
                <a:lnTo>
                  <a:pt x="452" y="0"/>
                </a:lnTo>
                <a:lnTo>
                  <a:pt x="0" y="0"/>
                </a:lnTo>
                <a:lnTo>
                  <a:pt x="0" y="274"/>
                </a:lnTo>
                <a:close/>
              </a:path>
            </a:pathLst>
          </a:custGeom>
          <a:solidFill>
            <a:schemeClr val="bg1"/>
          </a:solidFill>
          <a:ln>
            <a:noFill/>
          </a:ln>
          <a:effectLst/>
        </p:spPr>
        <p:txBody>
          <a:bodyPr wrap="none" anchor="ctr"/>
          <a:lstStyle/>
          <a:p>
            <a:pPr eaLnBrk="1" fontAlgn="auto" hangingPunct="1">
              <a:spcBef>
                <a:spcPts val="0"/>
              </a:spcBef>
              <a:spcAft>
                <a:spcPts val="0"/>
              </a:spcAft>
              <a:defRPr/>
            </a:pPr>
            <a:endParaRPr lang="en-US" sz="5922" dirty="0">
              <a:latin typeface="Heebo Light" pitchFamily="2" charset="-79"/>
            </a:endParaRPr>
          </a:p>
        </p:txBody>
      </p:sp>
      <p:sp>
        <p:nvSpPr>
          <p:cNvPr id="16" name="TextBox 15">
            <a:extLst>
              <a:ext uri="{FF2B5EF4-FFF2-40B4-BE49-F238E27FC236}">
                <a16:creationId xmlns:a16="http://schemas.microsoft.com/office/drawing/2014/main" id="{939514EC-6B8A-A840-A1FA-006019A32EBE}"/>
              </a:ext>
            </a:extLst>
          </p:cNvPr>
          <p:cNvSpPr txBox="1"/>
          <p:nvPr/>
        </p:nvSpPr>
        <p:spPr>
          <a:xfrm>
            <a:off x="5475330" y="1277612"/>
            <a:ext cx="13427074" cy="1323439"/>
          </a:xfrm>
          <a:prstGeom prst="rect">
            <a:avLst/>
          </a:prstGeom>
          <a:noFill/>
        </p:spPr>
        <p:txBody>
          <a:bodyPr wrap="none" rtlCol="0" anchor="t">
            <a:spAutoFit/>
          </a:bodyPr>
          <a:lstStyle/>
          <a:p>
            <a:pPr algn="ctr"/>
            <a:r>
              <a:rPr lang="en-US" sz="8000" dirty="0">
                <a:solidFill>
                  <a:schemeClr val="tx2"/>
                </a:solidFill>
                <a:latin typeface="Heebo Medium" pitchFamily="2" charset="-79"/>
                <a:ea typeface="Arimo" panose="020B0604020202020204" pitchFamily="34" charset="0"/>
                <a:cs typeface="Arimo" panose="020B0604020202020204" pitchFamily="34" charset="0"/>
              </a:rPr>
              <a:t>Wagon Type-Capacity Matrix</a:t>
            </a:r>
          </a:p>
        </p:txBody>
      </p:sp>
      <p:sp>
        <p:nvSpPr>
          <p:cNvPr id="17" name="TextBox 16">
            <a:extLst>
              <a:ext uri="{FF2B5EF4-FFF2-40B4-BE49-F238E27FC236}">
                <a16:creationId xmlns:a16="http://schemas.microsoft.com/office/drawing/2014/main" id="{F86B8F23-E378-6C4F-8F1A-0E6E935C4304}"/>
              </a:ext>
            </a:extLst>
          </p:cNvPr>
          <p:cNvSpPr txBox="1"/>
          <p:nvPr/>
        </p:nvSpPr>
        <p:spPr>
          <a:xfrm>
            <a:off x="11298197" y="679600"/>
            <a:ext cx="1781258" cy="477054"/>
          </a:xfrm>
          <a:prstGeom prst="rect">
            <a:avLst/>
          </a:prstGeom>
          <a:noFill/>
        </p:spPr>
        <p:txBody>
          <a:bodyPr wrap="none" rtlCol="0" anchor="b">
            <a:spAutoFit/>
          </a:bodyPr>
          <a:lstStyle/>
          <a:p>
            <a:pPr algn="ctr"/>
            <a:r>
              <a:rPr lang="en-US" sz="2500" spc="500" dirty="0">
                <a:solidFill>
                  <a:schemeClr val="accent1"/>
                </a:solidFill>
                <a:latin typeface="Heebo" pitchFamily="2" charset="-79"/>
                <a:cs typeface="Heebo" pitchFamily="2" charset="-79"/>
              </a:rPr>
              <a:t>Phase 1</a:t>
            </a:r>
          </a:p>
        </p:txBody>
      </p:sp>
      <p:sp>
        <p:nvSpPr>
          <p:cNvPr id="18" name="TextBox 17">
            <a:extLst>
              <a:ext uri="{FF2B5EF4-FFF2-40B4-BE49-F238E27FC236}">
                <a16:creationId xmlns:a16="http://schemas.microsoft.com/office/drawing/2014/main" id="{72A1DE01-8673-8A48-9CEB-5BAA5EFA5171}"/>
              </a:ext>
            </a:extLst>
          </p:cNvPr>
          <p:cNvSpPr txBox="1"/>
          <p:nvPr/>
        </p:nvSpPr>
        <p:spPr>
          <a:xfrm>
            <a:off x="5180745" y="10210799"/>
            <a:ext cx="797013" cy="584775"/>
          </a:xfrm>
          <a:prstGeom prst="rect">
            <a:avLst/>
          </a:prstGeom>
          <a:noFill/>
        </p:spPr>
        <p:txBody>
          <a:bodyPr wrap="none" rtlCol="0" anchor="b">
            <a:spAutoFit/>
          </a:bodyPr>
          <a:lstStyle/>
          <a:p>
            <a:pPr algn="ctr"/>
            <a:r>
              <a:rPr lang="en-US" sz="3200" spc="300" dirty="0">
                <a:solidFill>
                  <a:schemeClr val="tx2"/>
                </a:solidFill>
                <a:latin typeface="Heebo Medium" pitchFamily="2" charset="-79"/>
                <a:cs typeface="Heebo Medium" pitchFamily="2" charset="-79"/>
              </a:rPr>
              <a:t>CC</a:t>
            </a:r>
          </a:p>
        </p:txBody>
      </p:sp>
      <p:sp>
        <p:nvSpPr>
          <p:cNvPr id="25" name="TextBox 24">
            <a:extLst>
              <a:ext uri="{FF2B5EF4-FFF2-40B4-BE49-F238E27FC236}">
                <a16:creationId xmlns:a16="http://schemas.microsoft.com/office/drawing/2014/main" id="{71B31723-31AF-AA47-ADCF-8E2446D1877C}"/>
              </a:ext>
            </a:extLst>
          </p:cNvPr>
          <p:cNvSpPr txBox="1"/>
          <p:nvPr/>
        </p:nvSpPr>
        <p:spPr>
          <a:xfrm>
            <a:off x="4003713" y="11280852"/>
            <a:ext cx="3864790" cy="1307537"/>
          </a:xfrm>
          <a:prstGeom prst="rect">
            <a:avLst/>
          </a:prstGeom>
          <a:noFill/>
        </p:spPr>
        <p:txBody>
          <a:bodyPr wrap="square" rtlCol="0" anchor="t">
            <a:spAutoFit/>
          </a:bodyPr>
          <a:lstStyle/>
          <a:p>
            <a:pPr marL="915035" marR="768350" indent="-228600">
              <a:lnSpc>
                <a:spcPct val="150000"/>
              </a:lnSpc>
              <a:spcAft>
                <a:spcPts val="0"/>
              </a:spcAft>
              <a:tabLst>
                <a:tab pos="914400" algn="l"/>
                <a:tab pos="915035" algn="l"/>
              </a:tabLst>
            </a:pPr>
            <a:r>
              <a:rPr lang="en-US" sz="2800" dirty="0">
                <a:effectLst/>
                <a:latin typeface="Times New Roman" panose="02020603050405020304" pitchFamily="18" charset="0"/>
                <a:ea typeface="Times New Roman" panose="02020603050405020304" pitchFamily="18" charset="0"/>
              </a:rPr>
              <a:t>  Carrying Capacity</a:t>
            </a:r>
            <a:endParaRPr lang="en-IN" sz="2400" dirty="0">
              <a:effectLst/>
              <a:latin typeface="Times New Roman" panose="02020603050405020304" pitchFamily="18" charset="0"/>
              <a:ea typeface="Times New Roman" panose="02020603050405020304" pitchFamily="18" charset="0"/>
            </a:endParaRPr>
          </a:p>
        </p:txBody>
      </p:sp>
      <p:cxnSp>
        <p:nvCxnSpPr>
          <p:cNvPr id="27" name="Straight Connector 26">
            <a:extLst>
              <a:ext uri="{FF2B5EF4-FFF2-40B4-BE49-F238E27FC236}">
                <a16:creationId xmlns:a16="http://schemas.microsoft.com/office/drawing/2014/main" id="{636480BD-71D6-6147-9992-EC637438EDB4}"/>
              </a:ext>
            </a:extLst>
          </p:cNvPr>
          <p:cNvCxnSpPr>
            <a:cxnSpLocks/>
          </p:cNvCxnSpPr>
          <p:nvPr/>
        </p:nvCxnSpPr>
        <p:spPr>
          <a:xfrm>
            <a:off x="4893452" y="10941786"/>
            <a:ext cx="1371600" cy="0"/>
          </a:xfrm>
          <a:prstGeom prst="line">
            <a:avLst/>
          </a:prstGeom>
          <a:ln w="31750" cap="flat">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89D4B1-BFB0-3244-9434-8CF3FE0D09DA}"/>
              </a:ext>
            </a:extLst>
          </p:cNvPr>
          <p:cNvSpPr txBox="1"/>
          <p:nvPr/>
        </p:nvSpPr>
        <p:spPr>
          <a:xfrm>
            <a:off x="9935150" y="10210799"/>
            <a:ext cx="1119217" cy="584775"/>
          </a:xfrm>
          <a:prstGeom prst="rect">
            <a:avLst/>
          </a:prstGeom>
          <a:noFill/>
        </p:spPr>
        <p:txBody>
          <a:bodyPr wrap="none" rtlCol="0" anchor="b">
            <a:spAutoFit/>
          </a:bodyPr>
          <a:lstStyle/>
          <a:p>
            <a:pPr algn="ctr"/>
            <a:r>
              <a:rPr lang="en-US" sz="3200" spc="300" dirty="0">
                <a:solidFill>
                  <a:schemeClr val="tx2"/>
                </a:solidFill>
                <a:latin typeface="Heebo Medium" pitchFamily="2" charset="-79"/>
                <a:cs typeface="Heebo Medium" pitchFamily="2" charset="-79"/>
              </a:rPr>
              <a:t>BCN</a:t>
            </a:r>
          </a:p>
        </p:txBody>
      </p:sp>
      <p:sp>
        <p:nvSpPr>
          <p:cNvPr id="30" name="TextBox 29">
            <a:extLst>
              <a:ext uri="{FF2B5EF4-FFF2-40B4-BE49-F238E27FC236}">
                <a16:creationId xmlns:a16="http://schemas.microsoft.com/office/drawing/2014/main" id="{0D533BFA-2698-DC40-A1D4-D3549B0EE320}"/>
              </a:ext>
            </a:extLst>
          </p:cNvPr>
          <p:cNvSpPr txBox="1"/>
          <p:nvPr/>
        </p:nvSpPr>
        <p:spPr>
          <a:xfrm>
            <a:off x="8418297" y="11244804"/>
            <a:ext cx="5524523" cy="1953868"/>
          </a:xfrm>
          <a:prstGeom prst="rect">
            <a:avLst/>
          </a:prstGeom>
          <a:noFill/>
        </p:spPr>
        <p:txBody>
          <a:bodyPr wrap="square" rtlCol="0" anchor="t">
            <a:spAutoFit/>
          </a:bodyPr>
          <a:lstStyle/>
          <a:p>
            <a:pPr marL="915035" marR="768350" indent="-228600">
              <a:lnSpc>
                <a:spcPct val="150000"/>
              </a:lnSpc>
              <a:spcAft>
                <a:spcPts val="0"/>
              </a:spcAft>
              <a:tabLst>
                <a:tab pos="914400" algn="l"/>
                <a:tab pos="915035" algn="l"/>
              </a:tabLst>
            </a:pPr>
            <a:r>
              <a:rPr lang="en-US" sz="2800" dirty="0">
                <a:effectLst/>
                <a:latin typeface="Times New Roman" panose="02020603050405020304" pitchFamily="18" charset="0"/>
                <a:ea typeface="Times New Roman" panose="02020603050405020304" pitchFamily="18" charset="0"/>
              </a:rPr>
              <a:t>   Bogie Covered Watertight wagon with cast steel bogie</a:t>
            </a:r>
            <a:endParaRPr lang="en-IN" sz="2400" dirty="0">
              <a:effectLst/>
              <a:latin typeface="Times New Roman" panose="02020603050405020304" pitchFamily="18" charset="0"/>
              <a:ea typeface="Times New Roman" panose="02020603050405020304" pitchFamily="18" charset="0"/>
            </a:endParaRPr>
          </a:p>
        </p:txBody>
      </p:sp>
      <p:cxnSp>
        <p:nvCxnSpPr>
          <p:cNvPr id="31" name="Straight Connector 30">
            <a:extLst>
              <a:ext uri="{FF2B5EF4-FFF2-40B4-BE49-F238E27FC236}">
                <a16:creationId xmlns:a16="http://schemas.microsoft.com/office/drawing/2014/main" id="{E2D08312-9B20-1647-A0EF-E27BC52BEBD7}"/>
              </a:ext>
            </a:extLst>
          </p:cNvPr>
          <p:cNvCxnSpPr>
            <a:cxnSpLocks/>
          </p:cNvCxnSpPr>
          <p:nvPr/>
        </p:nvCxnSpPr>
        <p:spPr>
          <a:xfrm>
            <a:off x="9808959" y="10941786"/>
            <a:ext cx="1371600" cy="0"/>
          </a:xfrm>
          <a:prstGeom prst="line">
            <a:avLst/>
          </a:prstGeom>
          <a:ln w="31750" cap="flat">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0A3010C-24CE-224E-86F6-453F96F1F8C3}"/>
              </a:ext>
            </a:extLst>
          </p:cNvPr>
          <p:cNvSpPr txBox="1"/>
          <p:nvPr/>
        </p:nvSpPr>
        <p:spPr>
          <a:xfrm>
            <a:off x="14662243" y="10210799"/>
            <a:ext cx="1430200" cy="584775"/>
          </a:xfrm>
          <a:prstGeom prst="rect">
            <a:avLst/>
          </a:prstGeom>
          <a:noFill/>
        </p:spPr>
        <p:txBody>
          <a:bodyPr wrap="none" rtlCol="0" anchor="b">
            <a:spAutoFit/>
          </a:bodyPr>
          <a:lstStyle/>
          <a:p>
            <a:pPr algn="ctr"/>
            <a:r>
              <a:rPr lang="en-US" sz="3200" spc="300" dirty="0">
                <a:solidFill>
                  <a:schemeClr val="tx2"/>
                </a:solidFill>
                <a:latin typeface="Heebo Medium" pitchFamily="2" charset="-79"/>
                <a:cs typeface="Heebo Medium" pitchFamily="2" charset="-79"/>
              </a:rPr>
              <a:t>BCNA</a:t>
            </a:r>
          </a:p>
        </p:txBody>
      </p:sp>
      <p:sp>
        <p:nvSpPr>
          <p:cNvPr id="34" name="TextBox 33">
            <a:extLst>
              <a:ext uri="{FF2B5EF4-FFF2-40B4-BE49-F238E27FC236}">
                <a16:creationId xmlns:a16="http://schemas.microsoft.com/office/drawing/2014/main" id="{FA9D6D3D-24A0-7D46-916A-664F75A6AE0A}"/>
              </a:ext>
            </a:extLst>
          </p:cNvPr>
          <p:cNvSpPr txBox="1"/>
          <p:nvPr/>
        </p:nvSpPr>
        <p:spPr>
          <a:xfrm>
            <a:off x="12956441" y="11250952"/>
            <a:ext cx="4882584" cy="1953868"/>
          </a:xfrm>
          <a:prstGeom prst="rect">
            <a:avLst/>
          </a:prstGeom>
          <a:noFill/>
        </p:spPr>
        <p:txBody>
          <a:bodyPr wrap="square" rtlCol="0" anchor="t">
            <a:spAutoFit/>
          </a:bodyPr>
          <a:lstStyle/>
          <a:p>
            <a:pPr marL="915035">
              <a:lnSpc>
                <a:spcPct val="150000"/>
              </a:lnSpc>
            </a:pPr>
            <a:r>
              <a:rPr lang="en-US" sz="2800" dirty="0">
                <a:effectLst/>
                <a:latin typeface="Times New Roman" panose="02020603050405020304" pitchFamily="18" charset="0"/>
                <a:ea typeface="Times New Roman" panose="02020603050405020304" pitchFamily="18" charset="0"/>
              </a:rPr>
              <a:t>Bogie Covered Watertight wagon with cast steel bogie &amp; air brake.</a:t>
            </a:r>
            <a:endParaRPr lang="en-IN" sz="2800" dirty="0">
              <a:effectLst/>
              <a:latin typeface="Times New Roman" panose="02020603050405020304" pitchFamily="18" charset="0"/>
              <a:ea typeface="Times New Roman" panose="02020603050405020304" pitchFamily="18" charset="0"/>
            </a:endParaRPr>
          </a:p>
        </p:txBody>
      </p:sp>
      <p:cxnSp>
        <p:nvCxnSpPr>
          <p:cNvPr id="35" name="Straight Connector 34">
            <a:extLst>
              <a:ext uri="{FF2B5EF4-FFF2-40B4-BE49-F238E27FC236}">
                <a16:creationId xmlns:a16="http://schemas.microsoft.com/office/drawing/2014/main" id="{5ABDD655-C095-C942-A06F-811635C4D3FA}"/>
              </a:ext>
            </a:extLst>
          </p:cNvPr>
          <p:cNvCxnSpPr>
            <a:cxnSpLocks/>
          </p:cNvCxnSpPr>
          <p:nvPr/>
        </p:nvCxnSpPr>
        <p:spPr>
          <a:xfrm>
            <a:off x="14691543" y="10941786"/>
            <a:ext cx="1371600" cy="0"/>
          </a:xfrm>
          <a:prstGeom prst="line">
            <a:avLst/>
          </a:prstGeom>
          <a:ln w="31750" cap="flat">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B98F1F3-8C57-0E40-8396-7E7A67D09C19}"/>
              </a:ext>
            </a:extLst>
          </p:cNvPr>
          <p:cNvSpPr txBox="1"/>
          <p:nvPr/>
        </p:nvSpPr>
        <p:spPr>
          <a:xfrm>
            <a:off x="19268643" y="10210799"/>
            <a:ext cx="2047355" cy="584775"/>
          </a:xfrm>
          <a:prstGeom prst="rect">
            <a:avLst/>
          </a:prstGeom>
          <a:noFill/>
        </p:spPr>
        <p:txBody>
          <a:bodyPr wrap="none" rtlCol="0" anchor="b">
            <a:spAutoFit/>
          </a:bodyPr>
          <a:lstStyle/>
          <a:p>
            <a:pPr algn="ctr"/>
            <a:r>
              <a:rPr lang="en-US" sz="3200" spc="300" dirty="0">
                <a:solidFill>
                  <a:schemeClr val="tx2"/>
                </a:solidFill>
                <a:latin typeface="Heebo Medium" pitchFamily="2" charset="-79"/>
                <a:cs typeface="Heebo Medium" pitchFamily="2" charset="-79"/>
              </a:rPr>
              <a:t>BCNAHS</a:t>
            </a:r>
          </a:p>
        </p:txBody>
      </p:sp>
      <p:sp>
        <p:nvSpPr>
          <p:cNvPr id="38" name="TextBox 37">
            <a:extLst>
              <a:ext uri="{FF2B5EF4-FFF2-40B4-BE49-F238E27FC236}">
                <a16:creationId xmlns:a16="http://schemas.microsoft.com/office/drawing/2014/main" id="{C430D3C4-8350-9442-A8C9-E3BE36C0CF9B}"/>
              </a:ext>
            </a:extLst>
          </p:cNvPr>
          <p:cNvSpPr txBox="1"/>
          <p:nvPr/>
        </p:nvSpPr>
        <p:spPr>
          <a:xfrm>
            <a:off x="18499805" y="11283335"/>
            <a:ext cx="4461975" cy="1977464"/>
          </a:xfrm>
          <a:prstGeom prst="rect">
            <a:avLst/>
          </a:prstGeom>
          <a:noFill/>
        </p:spPr>
        <p:txBody>
          <a:bodyPr wrap="square" rtlCol="0" anchor="t">
            <a:spAutoFit/>
          </a:bodyPr>
          <a:lstStyle/>
          <a:p>
            <a:pPr>
              <a:lnSpc>
                <a:spcPct val="150000"/>
              </a:lnSpc>
            </a:pPr>
            <a:r>
              <a:rPr lang="en-US" sz="2800" dirty="0">
                <a:effectLst/>
                <a:latin typeface="Times New Roman" panose="02020603050405020304" pitchFamily="18" charset="0"/>
                <a:ea typeface="Times New Roman" panose="02020603050405020304" pitchFamily="18" charset="0"/>
              </a:rPr>
              <a:t>Bogie Covered Watertight wagon with cast steel bogie &amp; air brake &amp; heavy load</a:t>
            </a:r>
            <a:endParaRPr lang="en-US" sz="2800" dirty="0">
              <a:latin typeface="Heebo Light" pitchFamily="2" charset="-79"/>
            </a:endParaRPr>
          </a:p>
        </p:txBody>
      </p:sp>
      <p:cxnSp>
        <p:nvCxnSpPr>
          <p:cNvPr id="39" name="Straight Connector 38">
            <a:extLst>
              <a:ext uri="{FF2B5EF4-FFF2-40B4-BE49-F238E27FC236}">
                <a16:creationId xmlns:a16="http://schemas.microsoft.com/office/drawing/2014/main" id="{D5B24742-7A14-1143-B5B0-5E0F99A3C262}"/>
              </a:ext>
            </a:extLst>
          </p:cNvPr>
          <p:cNvCxnSpPr>
            <a:cxnSpLocks/>
          </p:cNvCxnSpPr>
          <p:nvPr/>
        </p:nvCxnSpPr>
        <p:spPr>
          <a:xfrm>
            <a:off x="19606520" y="10941786"/>
            <a:ext cx="1371600" cy="0"/>
          </a:xfrm>
          <a:prstGeom prst="line">
            <a:avLst/>
          </a:prstGeom>
          <a:ln w="31750" cap="flat">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3951E3AA-F37E-9C6A-9EBF-713F21D790F5}"/>
              </a:ext>
            </a:extLst>
          </p:cNvPr>
          <p:cNvGraphicFramePr>
            <a:graphicFrameLocks noGrp="1"/>
          </p:cNvGraphicFramePr>
          <p:nvPr>
            <p:extLst>
              <p:ext uri="{D42A27DB-BD31-4B8C-83A1-F6EECF244321}">
                <p14:modId xmlns:p14="http://schemas.microsoft.com/office/powerpoint/2010/main" val="1761338903"/>
              </p:ext>
            </p:extLst>
          </p:nvPr>
        </p:nvGraphicFramePr>
        <p:xfrm>
          <a:off x="1524000" y="2940116"/>
          <a:ext cx="22136100" cy="6845668"/>
        </p:xfrm>
        <a:graphic>
          <a:graphicData uri="http://schemas.openxmlformats.org/drawingml/2006/table">
            <a:tbl>
              <a:tblPr firstRow="1" firstCol="1" bandRow="1">
                <a:tableStyleId>{5C22544A-7EE6-4342-B048-85BDC9FD1C3A}</a:tableStyleId>
              </a:tblPr>
              <a:tblGrid>
                <a:gridCol w="5769686">
                  <a:extLst>
                    <a:ext uri="{9D8B030D-6E8A-4147-A177-3AD203B41FA5}">
                      <a16:colId xmlns:a16="http://schemas.microsoft.com/office/drawing/2014/main" val="4171748721"/>
                    </a:ext>
                  </a:extLst>
                </a:gridCol>
                <a:gridCol w="2636199">
                  <a:extLst>
                    <a:ext uri="{9D8B030D-6E8A-4147-A177-3AD203B41FA5}">
                      <a16:colId xmlns:a16="http://schemas.microsoft.com/office/drawing/2014/main" val="962207071"/>
                    </a:ext>
                  </a:extLst>
                </a:gridCol>
                <a:gridCol w="2799966">
                  <a:extLst>
                    <a:ext uri="{9D8B030D-6E8A-4147-A177-3AD203B41FA5}">
                      <a16:colId xmlns:a16="http://schemas.microsoft.com/office/drawing/2014/main" val="1988507031"/>
                    </a:ext>
                  </a:extLst>
                </a:gridCol>
                <a:gridCol w="2799966">
                  <a:extLst>
                    <a:ext uri="{9D8B030D-6E8A-4147-A177-3AD203B41FA5}">
                      <a16:colId xmlns:a16="http://schemas.microsoft.com/office/drawing/2014/main" val="656853433"/>
                    </a:ext>
                  </a:extLst>
                </a:gridCol>
                <a:gridCol w="2801961">
                  <a:extLst>
                    <a:ext uri="{9D8B030D-6E8A-4147-A177-3AD203B41FA5}">
                      <a16:colId xmlns:a16="http://schemas.microsoft.com/office/drawing/2014/main" val="3603301268"/>
                    </a:ext>
                  </a:extLst>
                </a:gridCol>
                <a:gridCol w="2801961">
                  <a:extLst>
                    <a:ext uri="{9D8B030D-6E8A-4147-A177-3AD203B41FA5}">
                      <a16:colId xmlns:a16="http://schemas.microsoft.com/office/drawing/2014/main" val="2722228264"/>
                    </a:ext>
                  </a:extLst>
                </a:gridCol>
                <a:gridCol w="2526361">
                  <a:extLst>
                    <a:ext uri="{9D8B030D-6E8A-4147-A177-3AD203B41FA5}">
                      <a16:colId xmlns:a16="http://schemas.microsoft.com/office/drawing/2014/main" val="3368071375"/>
                    </a:ext>
                  </a:extLst>
                </a:gridCol>
              </a:tblGrid>
              <a:tr h="1103329">
                <a:tc rowSpan="3">
                  <a:txBody>
                    <a:bodyPr/>
                    <a:lstStyle/>
                    <a:p>
                      <a:pPr algn="ctr"/>
                      <a:endParaRPr lang="en-US" sz="7200" dirty="0">
                        <a:effectLst/>
                      </a:endParaRPr>
                    </a:p>
                    <a:p>
                      <a:pPr algn="ctr"/>
                      <a:r>
                        <a:rPr lang="en-US" sz="7200" dirty="0">
                          <a:effectLst/>
                        </a:rPr>
                        <a:t>Wagon Type</a:t>
                      </a:r>
                      <a:endParaRPr lang="en-IN" sz="66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gridSpan="6">
                  <a:txBody>
                    <a:bodyPr/>
                    <a:lstStyle/>
                    <a:p>
                      <a:pPr algn="ctr"/>
                      <a:r>
                        <a:rPr lang="en-US" sz="4400" dirty="0">
                          <a:effectLst/>
                        </a:rPr>
                        <a:t>Chargeable Weight according to</a:t>
                      </a:r>
                      <a:endParaRPr lang="en-IN" sz="4000" dirty="0">
                        <a:effectLst/>
                      </a:endParaRPr>
                    </a:p>
                    <a:p>
                      <a:pPr algn="ctr"/>
                      <a:r>
                        <a:rPr lang="en-US" sz="4400" dirty="0">
                          <a:effectLst/>
                        </a:rPr>
                        <a:t>Loading Type</a:t>
                      </a:r>
                      <a:endParaRPr lang="en-IN" sz="40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567209583"/>
                  </a:ext>
                </a:extLst>
              </a:tr>
              <a:tr h="551665">
                <a:tc vMerge="1">
                  <a:txBody>
                    <a:bodyPr/>
                    <a:lstStyle/>
                    <a:p>
                      <a:endParaRPr lang="en-IN"/>
                    </a:p>
                  </a:txBody>
                  <a:tcPr/>
                </a:tc>
                <a:tc gridSpan="2">
                  <a:txBody>
                    <a:bodyPr/>
                    <a:lstStyle/>
                    <a:p>
                      <a:pPr algn="ctr"/>
                      <a:r>
                        <a:rPr lang="en-US" sz="3600" dirty="0">
                          <a:effectLst/>
                        </a:rPr>
                        <a:t>CC+4</a:t>
                      </a:r>
                      <a:endParaRPr lang="en-IN" sz="3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hMerge="1">
                  <a:txBody>
                    <a:bodyPr/>
                    <a:lstStyle/>
                    <a:p>
                      <a:endParaRPr lang="en-IN"/>
                    </a:p>
                  </a:txBody>
                  <a:tcPr/>
                </a:tc>
                <a:tc gridSpan="2">
                  <a:txBody>
                    <a:bodyPr/>
                    <a:lstStyle/>
                    <a:p>
                      <a:pPr algn="ctr"/>
                      <a:r>
                        <a:rPr lang="en-US" sz="3600" dirty="0">
                          <a:effectLst/>
                        </a:rPr>
                        <a:t>CC+6</a:t>
                      </a:r>
                      <a:endParaRPr lang="en-IN" sz="3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hMerge="1">
                  <a:txBody>
                    <a:bodyPr/>
                    <a:lstStyle/>
                    <a:p>
                      <a:endParaRPr lang="en-IN"/>
                    </a:p>
                  </a:txBody>
                  <a:tcPr/>
                </a:tc>
                <a:tc gridSpan="2">
                  <a:txBody>
                    <a:bodyPr/>
                    <a:lstStyle/>
                    <a:p>
                      <a:pPr algn="ctr"/>
                      <a:r>
                        <a:rPr lang="en-US" sz="3600" dirty="0">
                          <a:effectLst/>
                        </a:rPr>
                        <a:t>CC+8</a:t>
                      </a:r>
                      <a:endParaRPr lang="en-IN" sz="3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hMerge="1">
                  <a:txBody>
                    <a:bodyPr/>
                    <a:lstStyle/>
                    <a:p>
                      <a:endParaRPr lang="en-IN"/>
                    </a:p>
                  </a:txBody>
                  <a:tcPr/>
                </a:tc>
                <a:extLst>
                  <a:ext uri="{0D108BD9-81ED-4DB2-BD59-A6C34878D82A}">
                    <a16:rowId xmlns:a16="http://schemas.microsoft.com/office/drawing/2014/main" val="4100086102"/>
                  </a:ext>
                </a:extLst>
              </a:tr>
              <a:tr h="2758323">
                <a:tc vMerge="1">
                  <a:txBody>
                    <a:bodyPr/>
                    <a:lstStyle/>
                    <a:p>
                      <a:endParaRPr lang="en-IN"/>
                    </a:p>
                  </a:txBody>
                  <a:tcPr/>
                </a:tc>
                <a:tc>
                  <a:txBody>
                    <a:bodyPr/>
                    <a:lstStyle/>
                    <a:p>
                      <a:pPr algn="ctr"/>
                      <a:r>
                        <a:rPr lang="en-US" sz="2800">
                          <a:effectLst/>
                        </a:rPr>
                        <a:t>Chargeable weight</a:t>
                      </a:r>
                      <a:endParaRPr lang="en-IN" sz="2400">
                        <a:effectLst/>
                      </a:endParaRPr>
                    </a:p>
                    <a:p>
                      <a:pPr algn="ctr"/>
                      <a:r>
                        <a:rPr lang="en-US" sz="2800">
                          <a:effectLst/>
                        </a:rPr>
                        <a:t>(in tons)</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2800">
                          <a:effectLst/>
                        </a:rPr>
                        <a:t>Sack Count</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2800" dirty="0">
                          <a:effectLst/>
                        </a:rPr>
                        <a:t>Chargeable weight</a:t>
                      </a:r>
                      <a:endParaRPr lang="en-IN" sz="2400" dirty="0">
                        <a:effectLst/>
                      </a:endParaRPr>
                    </a:p>
                    <a:p>
                      <a:pPr algn="ctr"/>
                      <a:r>
                        <a:rPr lang="en-US" sz="2800" dirty="0">
                          <a:effectLst/>
                        </a:rPr>
                        <a:t>(in tons)</a:t>
                      </a:r>
                      <a:endParaRPr lang="en-IN"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2800">
                          <a:effectLst/>
                        </a:rPr>
                        <a:t>Sack Count</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2800">
                          <a:effectLst/>
                        </a:rPr>
                        <a:t>Chargeable weight</a:t>
                      </a:r>
                      <a:endParaRPr lang="en-IN" sz="2400">
                        <a:effectLst/>
                      </a:endParaRPr>
                    </a:p>
                    <a:p>
                      <a:pPr algn="ctr"/>
                      <a:r>
                        <a:rPr lang="en-US" sz="2800">
                          <a:effectLst/>
                        </a:rPr>
                        <a:t>(in tons)</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2800">
                          <a:effectLst/>
                        </a:rPr>
                        <a:t>Sack Count</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1121718268"/>
                  </a:ext>
                </a:extLst>
              </a:tr>
              <a:tr h="551665">
                <a:tc>
                  <a:txBody>
                    <a:bodyPr/>
                    <a:lstStyle/>
                    <a:p>
                      <a:pPr algn="ctr"/>
                      <a:r>
                        <a:rPr lang="en-US" sz="4800" dirty="0">
                          <a:effectLst/>
                        </a:rPr>
                        <a:t>BCN</a:t>
                      </a:r>
                      <a:endParaRPr lang="en-IN" sz="4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4800">
                          <a:effectLst/>
                        </a:rPr>
                        <a:t>59</a:t>
                      </a:r>
                      <a:endParaRPr lang="en-IN" sz="4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4800">
                          <a:effectLst/>
                        </a:rPr>
                        <a:t>1306</a:t>
                      </a:r>
                      <a:endParaRPr lang="en-IN" sz="4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4800">
                          <a:effectLst/>
                        </a:rPr>
                        <a:t>61</a:t>
                      </a:r>
                      <a:endParaRPr lang="en-IN" sz="4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4800">
                          <a:effectLst/>
                        </a:rPr>
                        <a:t>1350</a:t>
                      </a:r>
                      <a:endParaRPr lang="en-IN" sz="4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4800">
                          <a:effectLst/>
                        </a:rPr>
                        <a:t>61</a:t>
                      </a:r>
                      <a:endParaRPr lang="en-IN" sz="4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4800">
                          <a:effectLst/>
                        </a:rPr>
                        <a:t>1350</a:t>
                      </a:r>
                      <a:endParaRPr lang="en-IN" sz="4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290122202"/>
                  </a:ext>
                </a:extLst>
              </a:tr>
              <a:tr h="551665">
                <a:tc>
                  <a:txBody>
                    <a:bodyPr/>
                    <a:lstStyle/>
                    <a:p>
                      <a:pPr algn="ctr"/>
                      <a:r>
                        <a:rPr lang="en-US" sz="4800" dirty="0">
                          <a:effectLst/>
                        </a:rPr>
                        <a:t>BCNA</a:t>
                      </a:r>
                      <a:endParaRPr lang="en-IN" sz="4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4800">
                          <a:effectLst/>
                        </a:rPr>
                        <a:t>62</a:t>
                      </a:r>
                      <a:endParaRPr lang="en-IN" sz="4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4800">
                          <a:effectLst/>
                        </a:rPr>
                        <a:t>1372</a:t>
                      </a:r>
                      <a:endParaRPr lang="en-IN" sz="4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4800">
                          <a:effectLst/>
                        </a:rPr>
                        <a:t>64</a:t>
                      </a:r>
                      <a:endParaRPr lang="en-IN" sz="4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4800">
                          <a:effectLst/>
                        </a:rPr>
                        <a:t>1418</a:t>
                      </a:r>
                      <a:endParaRPr lang="en-IN" sz="4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4800" dirty="0">
                          <a:effectLst/>
                        </a:rPr>
                        <a:t>64</a:t>
                      </a:r>
                      <a:endParaRPr lang="en-IN" sz="4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4800">
                          <a:effectLst/>
                        </a:rPr>
                        <a:t>1418</a:t>
                      </a:r>
                      <a:endParaRPr lang="en-IN" sz="4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4224901965"/>
                  </a:ext>
                </a:extLst>
              </a:tr>
              <a:tr h="551665">
                <a:tc>
                  <a:txBody>
                    <a:bodyPr/>
                    <a:lstStyle/>
                    <a:p>
                      <a:pPr algn="ctr"/>
                      <a:r>
                        <a:rPr lang="en-US" sz="4800">
                          <a:effectLst/>
                        </a:rPr>
                        <a:t>BCNAHS</a:t>
                      </a:r>
                      <a:endParaRPr lang="en-IN" sz="4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4800" dirty="0">
                          <a:effectLst/>
                        </a:rPr>
                        <a:t>62</a:t>
                      </a:r>
                      <a:endParaRPr lang="en-IN" sz="4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4800" dirty="0">
                          <a:effectLst/>
                        </a:rPr>
                        <a:t>1372</a:t>
                      </a:r>
                      <a:endParaRPr lang="en-IN" sz="4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4800" dirty="0">
                          <a:effectLst/>
                        </a:rPr>
                        <a:t>64</a:t>
                      </a:r>
                      <a:endParaRPr lang="en-IN" sz="4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4800" dirty="0">
                          <a:effectLst/>
                        </a:rPr>
                        <a:t>1418</a:t>
                      </a:r>
                      <a:endParaRPr lang="en-IN" sz="4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4800" dirty="0">
                          <a:effectLst/>
                        </a:rPr>
                        <a:t>66</a:t>
                      </a:r>
                      <a:endParaRPr lang="en-IN" sz="4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r>
                        <a:rPr lang="en-US" sz="4800" dirty="0">
                          <a:effectLst/>
                        </a:rPr>
                        <a:t>1430</a:t>
                      </a:r>
                      <a:endParaRPr lang="en-IN" sz="4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1802993524"/>
                  </a:ext>
                </a:extLst>
              </a:tr>
            </a:tbl>
          </a:graphicData>
        </a:graphic>
      </p:graphicFrame>
    </p:spTree>
    <p:extLst>
      <p:ext uri="{BB962C8B-B14F-4D97-AF65-F5344CB8AC3E}">
        <p14:creationId xmlns:p14="http://schemas.microsoft.com/office/powerpoint/2010/main" val="3457134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5C76DF-6587-AD4B-B05F-2304DCC9D689}"/>
              </a:ext>
            </a:extLst>
          </p:cNvPr>
          <p:cNvSpPr txBox="1"/>
          <p:nvPr/>
        </p:nvSpPr>
        <p:spPr>
          <a:xfrm>
            <a:off x="5663669" y="1277612"/>
            <a:ext cx="13050368" cy="1323439"/>
          </a:xfrm>
          <a:prstGeom prst="rect">
            <a:avLst/>
          </a:prstGeom>
          <a:noFill/>
        </p:spPr>
        <p:txBody>
          <a:bodyPr wrap="none" rtlCol="0" anchor="t">
            <a:spAutoFit/>
          </a:bodyPr>
          <a:lstStyle/>
          <a:p>
            <a:pPr algn="ctr"/>
            <a:r>
              <a:rPr lang="en-US" sz="8000" dirty="0">
                <a:solidFill>
                  <a:schemeClr val="tx2"/>
                </a:solidFill>
                <a:latin typeface="Heebo Medium" pitchFamily="2" charset="-79"/>
                <a:ea typeface="Arimo" panose="020B0604020202020204" pitchFamily="34" charset="0"/>
                <a:cs typeface="Arimo" panose="020B0604020202020204" pitchFamily="34" charset="0"/>
              </a:rPr>
              <a:t>Manual Cleaning of Wagons</a:t>
            </a:r>
          </a:p>
        </p:txBody>
      </p:sp>
      <p:sp>
        <p:nvSpPr>
          <p:cNvPr id="4" name="TextBox 3">
            <a:extLst>
              <a:ext uri="{FF2B5EF4-FFF2-40B4-BE49-F238E27FC236}">
                <a16:creationId xmlns:a16="http://schemas.microsoft.com/office/drawing/2014/main" id="{180E1771-F96A-7647-80D3-10F1388A064A}"/>
              </a:ext>
            </a:extLst>
          </p:cNvPr>
          <p:cNvSpPr txBox="1"/>
          <p:nvPr/>
        </p:nvSpPr>
        <p:spPr>
          <a:xfrm>
            <a:off x="11298193" y="679600"/>
            <a:ext cx="1781258" cy="477054"/>
          </a:xfrm>
          <a:prstGeom prst="rect">
            <a:avLst/>
          </a:prstGeom>
          <a:noFill/>
        </p:spPr>
        <p:txBody>
          <a:bodyPr wrap="none" rtlCol="0" anchor="b">
            <a:spAutoFit/>
          </a:bodyPr>
          <a:lstStyle/>
          <a:p>
            <a:pPr algn="ctr"/>
            <a:r>
              <a:rPr lang="en-US" sz="2500" spc="500" dirty="0">
                <a:solidFill>
                  <a:schemeClr val="accent1"/>
                </a:solidFill>
                <a:latin typeface="Heebo" pitchFamily="2" charset="-79"/>
                <a:cs typeface="Heebo" pitchFamily="2" charset="-79"/>
              </a:rPr>
              <a:t>Phase 2</a:t>
            </a:r>
          </a:p>
        </p:txBody>
      </p:sp>
      <p:pic>
        <p:nvPicPr>
          <p:cNvPr id="5" name="Picture 4">
            <a:extLst>
              <a:ext uri="{FF2B5EF4-FFF2-40B4-BE49-F238E27FC236}">
                <a16:creationId xmlns:a16="http://schemas.microsoft.com/office/drawing/2014/main" id="{CDC9903C-6A9C-28FE-158B-C38451B595C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2534"/>
          <a:stretch/>
        </p:blipFill>
        <p:spPr bwMode="auto">
          <a:xfrm>
            <a:off x="363854" y="4052787"/>
            <a:ext cx="12610432" cy="7301013"/>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11FAD3F7-9756-D88A-3C2B-BDDDA9124E3B}"/>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b="11729"/>
          <a:stretch/>
        </p:blipFill>
        <p:spPr bwMode="auto">
          <a:xfrm>
            <a:off x="13176250" y="4052787"/>
            <a:ext cx="11055350" cy="7301013"/>
          </a:xfrm>
          <a:prstGeom prst="rect">
            <a:avLst/>
          </a:prstGeom>
          <a:noFill/>
          <a:ln>
            <a:noFill/>
          </a:ln>
        </p:spPr>
      </p:pic>
    </p:spTree>
    <p:extLst>
      <p:ext uri="{BB962C8B-B14F-4D97-AF65-F5344CB8AC3E}">
        <p14:creationId xmlns:p14="http://schemas.microsoft.com/office/powerpoint/2010/main" val="4185441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7F1DF5-B148-E44A-A451-56A1F946E354}"/>
              </a:ext>
            </a:extLst>
          </p:cNvPr>
          <p:cNvSpPr txBox="1"/>
          <p:nvPr/>
        </p:nvSpPr>
        <p:spPr>
          <a:xfrm>
            <a:off x="2275422" y="2198042"/>
            <a:ext cx="8046788" cy="1695336"/>
          </a:xfrm>
          <a:prstGeom prst="rect">
            <a:avLst/>
          </a:prstGeom>
          <a:noFill/>
        </p:spPr>
        <p:txBody>
          <a:bodyPr wrap="square" rtlCol="0" anchor="b">
            <a:spAutoFit/>
          </a:bodyPr>
          <a:lstStyle/>
          <a:p>
            <a:pPr>
              <a:lnSpc>
                <a:spcPts val="12500"/>
              </a:lnSpc>
            </a:pPr>
            <a:r>
              <a:rPr lang="en-US" sz="9600" dirty="0">
                <a:solidFill>
                  <a:schemeClr val="tx2"/>
                </a:solidFill>
                <a:latin typeface="Heebo Medium" pitchFamily="2" charset="-79"/>
                <a:ea typeface="Arimo" panose="020B0604020202020204" pitchFamily="34" charset="0"/>
                <a:cs typeface="Arimo" panose="020B0604020202020204" pitchFamily="34" charset="0"/>
              </a:rPr>
              <a:t>The Solution</a:t>
            </a:r>
          </a:p>
        </p:txBody>
      </p:sp>
      <p:sp>
        <p:nvSpPr>
          <p:cNvPr id="9" name="TextBox 8">
            <a:extLst>
              <a:ext uri="{FF2B5EF4-FFF2-40B4-BE49-F238E27FC236}">
                <a16:creationId xmlns:a16="http://schemas.microsoft.com/office/drawing/2014/main" id="{AB6032AF-8294-8E4D-900D-46874DDBCC33}"/>
              </a:ext>
            </a:extLst>
          </p:cNvPr>
          <p:cNvSpPr txBox="1"/>
          <p:nvPr/>
        </p:nvSpPr>
        <p:spPr>
          <a:xfrm>
            <a:off x="2275421" y="4716096"/>
            <a:ext cx="8046789" cy="5497659"/>
          </a:xfrm>
          <a:prstGeom prst="rect">
            <a:avLst/>
          </a:prstGeom>
          <a:noFill/>
        </p:spPr>
        <p:txBody>
          <a:bodyPr wrap="square" rtlCol="0" anchor="t">
            <a:spAutoFit/>
          </a:bodyPr>
          <a:lstStyle/>
          <a:p>
            <a:pPr marL="457200" indent="-457200">
              <a:lnSpc>
                <a:spcPts val="4000"/>
              </a:lnSpc>
              <a:spcAft>
                <a:spcPts val="600"/>
              </a:spcAft>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Automating the wagon cleaning process will provide effectiveness and quality of work.</a:t>
            </a:r>
          </a:p>
          <a:p>
            <a:pPr marL="457200" indent="-457200">
              <a:lnSpc>
                <a:spcPts val="4000"/>
              </a:lnSpc>
              <a:spcAft>
                <a:spcPts val="600"/>
              </a:spcAft>
              <a:buFont typeface="Wingdings" panose="05000000000000000000" pitchFamily="2" charset="2"/>
              <a:buChar char="q"/>
            </a:pPr>
            <a:endParaRPr lang="en-US" sz="3200" dirty="0">
              <a:latin typeface="Times New Roman" panose="02020603050405020304" pitchFamily="18" charset="0"/>
              <a:cs typeface="Times New Roman" panose="02020603050405020304" pitchFamily="18" charset="0"/>
            </a:endParaRPr>
          </a:p>
          <a:p>
            <a:pPr marL="457200" indent="-457200">
              <a:lnSpc>
                <a:spcPts val="4000"/>
              </a:lnSpc>
              <a:spcAft>
                <a:spcPts val="600"/>
              </a:spcAft>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For cleaning Ballast Vacuum Cleaner with the modification of crawler mechanism can be used.</a:t>
            </a:r>
          </a:p>
          <a:p>
            <a:pPr marL="457200" indent="-457200">
              <a:lnSpc>
                <a:spcPts val="4000"/>
              </a:lnSpc>
              <a:spcAft>
                <a:spcPts val="600"/>
              </a:spcAft>
              <a:buFont typeface="Wingdings" panose="05000000000000000000" pitchFamily="2" charset="2"/>
              <a:buChar char="§"/>
            </a:pPr>
            <a:endParaRPr lang="en-US" sz="3200" dirty="0">
              <a:latin typeface="Times New Roman" panose="02020603050405020304" pitchFamily="18" charset="0"/>
              <a:cs typeface="Times New Roman" panose="02020603050405020304" pitchFamily="18" charset="0"/>
            </a:endParaRPr>
          </a:p>
          <a:p>
            <a:pPr marL="457200" indent="-457200">
              <a:lnSpc>
                <a:spcPts val="4000"/>
              </a:lnSpc>
              <a:spcAft>
                <a:spcPts val="600"/>
              </a:spcAft>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A Brazil based company Vale which deals in coal is also currently using the same technology.</a:t>
            </a:r>
          </a:p>
        </p:txBody>
      </p:sp>
      <p:cxnSp>
        <p:nvCxnSpPr>
          <p:cNvPr id="10" name="Straight Connector 9">
            <a:extLst>
              <a:ext uri="{FF2B5EF4-FFF2-40B4-BE49-F238E27FC236}">
                <a16:creationId xmlns:a16="http://schemas.microsoft.com/office/drawing/2014/main" id="{9994EB8F-3417-1C40-8553-D586591D601C}"/>
              </a:ext>
            </a:extLst>
          </p:cNvPr>
          <p:cNvCxnSpPr/>
          <p:nvPr/>
        </p:nvCxnSpPr>
        <p:spPr>
          <a:xfrm>
            <a:off x="2385423" y="4154129"/>
            <a:ext cx="1828800" cy="0"/>
          </a:xfrm>
          <a:prstGeom prst="line">
            <a:avLst/>
          </a:prstGeom>
          <a:ln w="50800" cap="flat">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Picture 1" descr="LORAM RAILVAC Railroad Ballast Vacuum Cleaner In Baltimore - YouTube">
            <a:extLst>
              <a:ext uri="{FF2B5EF4-FFF2-40B4-BE49-F238E27FC236}">
                <a16:creationId xmlns:a16="http://schemas.microsoft.com/office/drawing/2014/main" id="{EA7A2490-E775-FF28-1EF3-52FF2DB45BC8}"/>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188824" y="2210628"/>
            <a:ext cx="10918825" cy="6141984"/>
          </a:xfrm>
          <a:prstGeom prst="rect">
            <a:avLst/>
          </a:prstGeom>
          <a:noFill/>
          <a:ln>
            <a:noFill/>
          </a:ln>
        </p:spPr>
      </p:pic>
      <p:pic>
        <p:nvPicPr>
          <p:cNvPr id="3" name="Picture 2">
            <a:extLst>
              <a:ext uri="{FF2B5EF4-FFF2-40B4-BE49-F238E27FC236}">
                <a16:creationId xmlns:a16="http://schemas.microsoft.com/office/drawing/2014/main" id="{CAA2F3A6-400F-9AB3-BC84-F9F9F37CEA55}"/>
              </a:ext>
            </a:extLst>
          </p:cNvPr>
          <p:cNvPicPr>
            <a:picLocks noChangeAspect="1"/>
          </p:cNvPicPr>
          <p:nvPr/>
        </p:nvPicPr>
        <p:blipFill>
          <a:blip r:embed="rId3"/>
          <a:stretch>
            <a:fillRect/>
          </a:stretch>
        </p:blipFill>
        <p:spPr>
          <a:xfrm>
            <a:off x="11487871" y="8822174"/>
            <a:ext cx="9077239" cy="2935730"/>
          </a:xfrm>
          <a:prstGeom prst="rect">
            <a:avLst/>
          </a:prstGeom>
        </p:spPr>
      </p:pic>
      <p:pic>
        <p:nvPicPr>
          <p:cNvPr id="4" name="Picture 3">
            <a:extLst>
              <a:ext uri="{FF2B5EF4-FFF2-40B4-BE49-F238E27FC236}">
                <a16:creationId xmlns:a16="http://schemas.microsoft.com/office/drawing/2014/main" id="{A57F609D-1ED7-6143-9233-FD4E630632A6}"/>
              </a:ext>
            </a:extLst>
          </p:cNvPr>
          <p:cNvPicPr>
            <a:picLocks noChangeAspect="1"/>
          </p:cNvPicPr>
          <p:nvPr/>
        </p:nvPicPr>
        <p:blipFill>
          <a:blip r:embed="rId4"/>
          <a:stretch>
            <a:fillRect/>
          </a:stretch>
        </p:blipFill>
        <p:spPr>
          <a:xfrm>
            <a:off x="20565110" y="8838354"/>
            <a:ext cx="3675380" cy="2903371"/>
          </a:xfrm>
          <a:prstGeom prst="rect">
            <a:avLst/>
          </a:prstGeom>
        </p:spPr>
      </p:pic>
    </p:spTree>
    <p:extLst>
      <p:ext uri="{BB962C8B-B14F-4D97-AF65-F5344CB8AC3E}">
        <p14:creationId xmlns:p14="http://schemas.microsoft.com/office/powerpoint/2010/main" val="752960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D7D331CB-1669-F548-9268-02C60BAC0370}"/>
              </a:ext>
            </a:extLst>
          </p:cNvPr>
          <p:cNvSpPr/>
          <p:nvPr/>
        </p:nvSpPr>
        <p:spPr>
          <a:xfrm>
            <a:off x="1123950" y="2601051"/>
            <a:ext cx="10432174" cy="10791099"/>
          </a:xfrm>
          <a:prstGeom prst="roundRect">
            <a:avLst>
              <a:gd name="adj" fmla="val 8542"/>
            </a:avLst>
          </a:prstGeom>
          <a:solidFill>
            <a:schemeClr val="bg2"/>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ebo Light" pitchFamily="2" charset="-79"/>
            </a:endParaRPr>
          </a:p>
        </p:txBody>
      </p:sp>
      <p:sp>
        <p:nvSpPr>
          <p:cNvPr id="11" name="Rounded Rectangle 10">
            <a:extLst>
              <a:ext uri="{FF2B5EF4-FFF2-40B4-BE49-F238E27FC236}">
                <a16:creationId xmlns:a16="http://schemas.microsoft.com/office/drawing/2014/main" id="{7795215D-AE40-A046-80D5-95FDDDCFE708}"/>
              </a:ext>
            </a:extLst>
          </p:cNvPr>
          <p:cNvSpPr/>
          <p:nvPr/>
        </p:nvSpPr>
        <p:spPr>
          <a:xfrm>
            <a:off x="12821526" y="2722008"/>
            <a:ext cx="10432174" cy="10791099"/>
          </a:xfrm>
          <a:prstGeom prst="roundRect">
            <a:avLst>
              <a:gd name="adj" fmla="val 8542"/>
            </a:avLst>
          </a:prstGeom>
          <a:solidFill>
            <a:schemeClr val="bg2"/>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ebo Light" pitchFamily="2" charset="-79"/>
            </a:endParaRPr>
          </a:p>
        </p:txBody>
      </p:sp>
      <p:graphicFrame>
        <p:nvGraphicFramePr>
          <p:cNvPr id="5" name="Table 4">
            <a:extLst>
              <a:ext uri="{FF2B5EF4-FFF2-40B4-BE49-F238E27FC236}">
                <a16:creationId xmlns:a16="http://schemas.microsoft.com/office/drawing/2014/main" id="{33169824-7FBB-8D49-8F3B-170C30C8B276}"/>
              </a:ext>
            </a:extLst>
          </p:cNvPr>
          <p:cNvGraphicFramePr>
            <a:graphicFrameLocks noGrp="1"/>
          </p:cNvGraphicFramePr>
          <p:nvPr>
            <p:extLst>
              <p:ext uri="{D42A27DB-BD31-4B8C-83A1-F6EECF244321}">
                <p14:modId xmlns:p14="http://schemas.microsoft.com/office/powerpoint/2010/main" val="565474790"/>
              </p:ext>
            </p:extLst>
          </p:nvPr>
        </p:nvGraphicFramePr>
        <p:xfrm>
          <a:off x="1409700" y="3229122"/>
          <a:ext cx="9886950" cy="9996616"/>
        </p:xfrm>
        <a:graphic>
          <a:graphicData uri="http://schemas.openxmlformats.org/drawingml/2006/table">
            <a:tbl>
              <a:tblPr firstRow="1" bandRow="1">
                <a:tableStyleId>{5C22544A-7EE6-4342-B048-85BDC9FD1C3A}</a:tableStyleId>
              </a:tblPr>
              <a:tblGrid>
                <a:gridCol w="6482890">
                  <a:extLst>
                    <a:ext uri="{9D8B030D-6E8A-4147-A177-3AD203B41FA5}">
                      <a16:colId xmlns:a16="http://schemas.microsoft.com/office/drawing/2014/main" val="4150826512"/>
                    </a:ext>
                  </a:extLst>
                </a:gridCol>
                <a:gridCol w="3404060">
                  <a:extLst>
                    <a:ext uri="{9D8B030D-6E8A-4147-A177-3AD203B41FA5}">
                      <a16:colId xmlns:a16="http://schemas.microsoft.com/office/drawing/2014/main" val="13538832"/>
                    </a:ext>
                  </a:extLst>
                </a:gridCol>
              </a:tblGrid>
              <a:tr h="999978">
                <a:tc gridSpan="2">
                  <a:txBody>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lang="en-US" sz="3200" b="0" i="0" kern="1200" spc="300" dirty="0">
                          <a:gradFill>
                            <a:gsLst>
                              <a:gs pos="6000">
                                <a:schemeClr val="accent1">
                                  <a:alpha val="85000"/>
                                </a:schemeClr>
                              </a:gs>
                              <a:gs pos="94000">
                                <a:schemeClr val="accent4">
                                  <a:alpha val="85000"/>
                                </a:schemeClr>
                              </a:gs>
                            </a:gsLst>
                            <a:lin ang="7200000" scaled="0"/>
                          </a:gradFill>
                          <a:latin typeface="Heebo Light" pitchFamily="2" charset="-79"/>
                          <a:ea typeface="+mn-ea"/>
                          <a:cs typeface="Heebo Light" pitchFamily="2" charset="-79"/>
                        </a:rPr>
                        <a:t>BEFORE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sz="3200" b="1" i="0" dirty="0">
                        <a:gradFill>
                          <a:gsLst>
                            <a:gs pos="0">
                              <a:schemeClr val="accent1"/>
                            </a:gs>
                            <a:gs pos="99000">
                              <a:schemeClr val="accent2"/>
                            </a:gs>
                          </a:gsLst>
                          <a:lin ang="5400000" scaled="0"/>
                        </a:gradFill>
                        <a:latin typeface="Arimo" panose="020B0604020202020204" pitchFamily="34" charset="0"/>
                        <a:ea typeface="Arimo" panose="020B0604020202020204" pitchFamily="34" charset="0"/>
                        <a:cs typeface="Arimo"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9096645"/>
                  </a:ext>
                </a:extLst>
              </a:tr>
              <a:tr h="1465643">
                <a:tc>
                  <a:txBody>
                    <a:bodyPr/>
                    <a:lstStyle/>
                    <a:p>
                      <a:pPr marL="0" algn="l" defTabSz="1828434" rtl="0" eaLnBrk="1" latinLnBrk="0" hangingPunct="1">
                        <a:lnSpc>
                          <a:spcPts val="4200"/>
                        </a:lnSpc>
                      </a:pPr>
                      <a:r>
                        <a:rPr lang="en-US" sz="2800" kern="1200" dirty="0">
                          <a:solidFill>
                            <a:schemeClr val="dk1"/>
                          </a:solidFill>
                          <a:effectLst/>
                          <a:latin typeface="+mn-lt"/>
                          <a:ea typeface="+mn-ea"/>
                          <a:cs typeface="+mn-cs"/>
                        </a:rPr>
                        <a:t>Average time taken by 2 labors to clean one wagon </a:t>
                      </a:r>
                      <a:endParaRPr lang="en-US" sz="2800" b="0" i="0" kern="1200" spc="0" dirty="0">
                        <a:solidFill>
                          <a:schemeClr val="dk1"/>
                        </a:solidFill>
                        <a:latin typeface="Heebo Light" pitchFamily="2" charset="-79"/>
                        <a:ea typeface="+mn-ea"/>
                        <a:cs typeface="+mn-cs"/>
                      </a:endParaRPr>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1828434" rtl="0" eaLnBrk="1" latinLnBrk="0" hangingPunct="1">
                        <a:lnSpc>
                          <a:spcPts val="4200"/>
                        </a:lnSpc>
                      </a:pPr>
                      <a:r>
                        <a:rPr lang="en-US" sz="2800" b="0" i="0" kern="1200" spc="0" dirty="0">
                          <a:solidFill>
                            <a:schemeClr val="dk1"/>
                          </a:solidFill>
                          <a:latin typeface="Heebo Light" pitchFamily="2" charset="-79"/>
                          <a:ea typeface="+mn-ea"/>
                          <a:cs typeface="+mn-cs"/>
                        </a:rPr>
                        <a:t>20 mins</a:t>
                      </a:r>
                    </a:p>
                  </a:txBody>
                  <a:tcPr>
                    <a:lnL w="28575" cap="flat" cmpd="sng" algn="ctr">
                      <a:solidFill>
                        <a:schemeClr val="accent6"/>
                      </a:solidFill>
                      <a:prstDash val="solid"/>
                      <a:round/>
                      <a:headEnd type="none" w="med" len="med"/>
                      <a:tailEnd type="none" w="med" len="med"/>
                    </a:lnL>
                    <a:lnR w="12700" cmpd="sng">
                      <a:noFill/>
                    </a:lnR>
                    <a:lnT w="28575"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7537146"/>
                  </a:ext>
                </a:extLst>
              </a:tr>
              <a:tr h="776332">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800" kern="1200" dirty="0">
                          <a:solidFill>
                            <a:schemeClr val="dk1"/>
                          </a:solidFill>
                          <a:effectLst/>
                          <a:latin typeface="+mn-lt"/>
                          <a:ea typeface="+mn-ea"/>
                          <a:cs typeface="+mn-cs"/>
                        </a:rPr>
                        <a:t>Loading time of each wagon’s dust</a:t>
                      </a:r>
                      <a:endParaRPr lang="en-US" sz="2800" b="0" i="0" kern="1200" spc="0" noProof="0" dirty="0">
                        <a:solidFill>
                          <a:schemeClr val="dk1"/>
                        </a:solidFill>
                        <a:latin typeface="Heebo Light" pitchFamily="2" charset="-79"/>
                        <a:ea typeface="+mn-ea"/>
                        <a:cs typeface="+mn-cs"/>
                      </a:endParaRPr>
                    </a:p>
                  </a:txBody>
                  <a:tcPr>
                    <a:lnL w="28575" cap="flat" cmpd="sng" algn="ctr">
                      <a:noFill/>
                      <a:prstDash val="solid"/>
                      <a:round/>
                      <a:headEnd type="none" w="med" len="med"/>
                      <a:tailEnd type="none" w="med" len="med"/>
                    </a:lnL>
                    <a:lnR w="28575"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800" b="0" i="0" kern="1200" spc="0" noProof="0" dirty="0">
                          <a:solidFill>
                            <a:schemeClr val="dk1"/>
                          </a:solidFill>
                          <a:latin typeface="Heebo Light" pitchFamily="2" charset="-79"/>
                          <a:ea typeface="+mn-ea"/>
                          <a:cs typeface="+mn-cs"/>
                        </a:rPr>
                        <a:t>1 min</a:t>
                      </a:r>
                    </a:p>
                  </a:txBody>
                  <a:tcPr>
                    <a:lnL w="28575"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62822254"/>
                  </a:ext>
                </a:extLst>
              </a:tr>
              <a:tr h="776332">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800" kern="1200" dirty="0">
                          <a:solidFill>
                            <a:schemeClr val="dk1"/>
                          </a:solidFill>
                          <a:effectLst/>
                          <a:latin typeface="+mn-lt"/>
                          <a:ea typeface="+mn-ea"/>
                          <a:cs typeface="+mn-cs"/>
                        </a:rPr>
                        <a:t>Avg number of labors involved (full capacity)</a:t>
                      </a:r>
                      <a:endParaRPr lang="en-US" sz="2800" b="0" i="0" kern="1200" spc="0" noProof="0" dirty="0">
                        <a:solidFill>
                          <a:schemeClr val="dk1"/>
                        </a:solidFill>
                        <a:latin typeface="Heebo Light" pitchFamily="2" charset="-79"/>
                        <a:ea typeface="+mn-ea"/>
                        <a:cs typeface="+mn-cs"/>
                      </a:endParaRPr>
                    </a:p>
                  </a:txBody>
                  <a:tcPr>
                    <a:lnL w="28575" cap="flat" cmpd="sng" algn="ctr">
                      <a:noFill/>
                      <a:prstDash val="solid"/>
                      <a:round/>
                      <a:headEnd type="none" w="med" len="med"/>
                      <a:tailEnd type="none" w="med" len="med"/>
                    </a:lnL>
                    <a:lnR w="28575"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800" b="0" i="0" kern="1200" spc="0" noProof="0" dirty="0">
                          <a:solidFill>
                            <a:schemeClr val="dk1"/>
                          </a:solidFill>
                          <a:latin typeface="Heebo Light" pitchFamily="2" charset="-79"/>
                          <a:ea typeface="+mn-ea"/>
                          <a:cs typeface="+mn-cs"/>
                        </a:rPr>
                        <a:t>10</a:t>
                      </a:r>
                    </a:p>
                  </a:txBody>
                  <a:tcPr>
                    <a:lnL w="28575"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2210388"/>
                  </a:ext>
                </a:extLst>
              </a:tr>
              <a:tr h="1080475">
                <a:tc>
                  <a:txBody>
                    <a:bodyPr/>
                    <a:lstStyle/>
                    <a:p>
                      <a:pPr lvl="0"/>
                      <a:r>
                        <a:rPr lang="en-US" sz="2800" kern="1200" dirty="0">
                          <a:solidFill>
                            <a:schemeClr val="dk1"/>
                          </a:solidFill>
                          <a:effectLst/>
                          <a:latin typeface="+mn-lt"/>
                          <a:ea typeface="+mn-ea"/>
                          <a:cs typeface="+mn-cs"/>
                        </a:rPr>
                        <a:t>Average No. of wagons                                                      </a:t>
                      </a:r>
                      <a:endParaRPr lang="en-IN" sz="2800" kern="1200" dirty="0">
                        <a:solidFill>
                          <a:schemeClr val="dk1"/>
                        </a:solidFill>
                        <a:effectLst/>
                        <a:latin typeface="+mn-lt"/>
                        <a:ea typeface="+mn-ea"/>
                        <a:cs typeface="+mn-cs"/>
                      </a:endParaRPr>
                    </a:p>
                    <a:p>
                      <a:r>
                        <a:rPr lang="en-US" sz="2800" kern="1200" dirty="0">
                          <a:solidFill>
                            <a:schemeClr val="dk1"/>
                          </a:solidFill>
                          <a:effectLst/>
                          <a:latin typeface="+mn-lt"/>
                          <a:ea typeface="+mn-ea"/>
                          <a:cs typeface="+mn-cs"/>
                        </a:rPr>
                        <a:t>(Data taken from Indent)</a:t>
                      </a:r>
                      <a:endParaRPr lang="en-IN" sz="2800" kern="1200" dirty="0">
                        <a:solidFill>
                          <a:schemeClr val="dk1"/>
                        </a:solidFill>
                        <a:effectLst/>
                        <a:latin typeface="+mn-lt"/>
                        <a:ea typeface="+mn-ea"/>
                        <a:cs typeface="+mn-cs"/>
                      </a:endParaRPr>
                    </a:p>
                  </a:txBody>
                  <a:tcPr>
                    <a:lnL w="28575" cap="flat" cmpd="sng" algn="ctr">
                      <a:noFill/>
                      <a:prstDash val="solid"/>
                      <a:round/>
                      <a:headEnd type="none" w="med" len="med"/>
                      <a:tailEnd type="none" w="med" len="med"/>
                    </a:lnL>
                    <a:lnR w="28575"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800" b="0" i="0" kern="1200" spc="0" noProof="0" dirty="0">
                          <a:solidFill>
                            <a:schemeClr val="dk1"/>
                          </a:solidFill>
                          <a:latin typeface="Heebo Light" pitchFamily="2" charset="-79"/>
                          <a:ea typeface="+mn-ea"/>
                          <a:cs typeface="+mn-cs"/>
                        </a:rPr>
                        <a:t>42</a:t>
                      </a:r>
                    </a:p>
                  </a:txBody>
                  <a:tcPr>
                    <a:lnL w="28575"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08532823"/>
                  </a:ext>
                </a:extLst>
              </a:tr>
              <a:tr h="1465643">
                <a:tc>
                  <a:txBody>
                    <a:bodyPr/>
                    <a:lstStyle/>
                    <a:p>
                      <a:pPr marL="0" algn="l" defTabSz="1828434" rtl="0" eaLnBrk="1" latinLnBrk="0" hangingPunct="1">
                        <a:lnSpc>
                          <a:spcPts val="4200"/>
                        </a:lnSpc>
                      </a:pPr>
                      <a:r>
                        <a:rPr lang="en-US" sz="2800" kern="1200" dirty="0">
                          <a:solidFill>
                            <a:schemeClr val="dk1"/>
                          </a:solidFill>
                          <a:effectLst/>
                          <a:latin typeface="+mn-lt"/>
                          <a:ea typeface="+mn-ea"/>
                          <a:cs typeface="+mn-cs"/>
                        </a:rPr>
                        <a:t>No of wagons cleaned simultaneously ( in 20 mins ) </a:t>
                      </a:r>
                      <a:r>
                        <a:rPr lang="en-US" sz="2800" b="0" i="0" kern="1200" spc="0" dirty="0">
                          <a:solidFill>
                            <a:schemeClr val="dk1"/>
                          </a:solidFill>
                          <a:effectLst/>
                          <a:latin typeface="+mn-lt"/>
                          <a:ea typeface="+mn-ea"/>
                          <a:cs typeface="+mn-cs"/>
                        </a:rPr>
                        <a:t>{(15-1)/2}</a:t>
                      </a:r>
                      <a:endParaRPr lang="en-US" sz="2800" b="0" i="0" kern="1200" spc="0" dirty="0">
                        <a:solidFill>
                          <a:schemeClr val="dk1"/>
                        </a:solidFill>
                        <a:latin typeface="Heebo Light" pitchFamily="2" charset="-79"/>
                        <a:ea typeface="+mn-ea"/>
                        <a:cs typeface="+mn-cs"/>
                      </a:endParaRPr>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1828434" rtl="0" eaLnBrk="1" latinLnBrk="0" hangingPunct="1">
                        <a:lnSpc>
                          <a:spcPts val="4200"/>
                        </a:lnSpc>
                      </a:pPr>
                      <a:r>
                        <a:rPr lang="en-US" sz="2800" b="0" i="0" kern="1200" spc="0" dirty="0">
                          <a:solidFill>
                            <a:schemeClr val="dk1"/>
                          </a:solidFill>
                          <a:latin typeface="Heebo Light" pitchFamily="2" charset="-79"/>
                          <a:ea typeface="+mn-ea"/>
                          <a:cs typeface="+mn-cs"/>
                        </a:rPr>
                        <a:t>7</a:t>
                      </a:r>
                    </a:p>
                  </a:txBody>
                  <a:tcPr>
                    <a:lnL w="28575" cap="flat" cmpd="sng" algn="ctr">
                      <a:solidFill>
                        <a:schemeClr val="accent6"/>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26017220"/>
                  </a:ext>
                </a:extLst>
              </a:tr>
              <a:tr h="776332">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800" kern="1200" dirty="0">
                          <a:solidFill>
                            <a:schemeClr val="dk1"/>
                          </a:solidFill>
                          <a:effectLst/>
                          <a:latin typeface="+mn-lt"/>
                          <a:ea typeface="+mn-ea"/>
                          <a:cs typeface="+mn-cs"/>
                        </a:rPr>
                        <a:t>Total Time taken to clean 42 wagons  </a:t>
                      </a:r>
                      <a:r>
                        <a:rPr lang="en-US" sz="2800" b="0" i="0" kern="1200" spc="0" noProof="0" dirty="0">
                          <a:solidFill>
                            <a:schemeClr val="dk1"/>
                          </a:solidFill>
                          <a:effectLst/>
                          <a:latin typeface="+mn-lt"/>
                          <a:ea typeface="+mn-ea"/>
                          <a:cs typeface="+mn-cs"/>
                        </a:rPr>
                        <a:t>{20*6}</a:t>
                      </a:r>
                      <a:endParaRPr lang="en-US" sz="2800" b="0" i="0" kern="1200" spc="0" noProof="0" dirty="0">
                        <a:solidFill>
                          <a:schemeClr val="dk1"/>
                        </a:solidFill>
                        <a:latin typeface="Heebo Light" pitchFamily="2" charset="-79"/>
                        <a:ea typeface="+mn-ea"/>
                        <a:cs typeface="+mn-cs"/>
                      </a:endParaRPr>
                    </a:p>
                  </a:txBody>
                  <a:tcPr>
                    <a:lnL w="28575" cap="flat" cmpd="sng" algn="ctr">
                      <a:noFill/>
                      <a:prstDash val="solid"/>
                      <a:round/>
                      <a:headEnd type="none" w="med" len="med"/>
                      <a:tailEnd type="none" w="med" len="med"/>
                    </a:lnL>
                    <a:lnR w="28575"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800" b="0" i="0" kern="1200" spc="0" noProof="0" dirty="0">
                          <a:solidFill>
                            <a:schemeClr val="dk1"/>
                          </a:solidFill>
                          <a:latin typeface="Heebo Light" pitchFamily="2" charset="-79"/>
                          <a:ea typeface="+mn-ea"/>
                          <a:cs typeface="+mn-cs"/>
                        </a:rPr>
                        <a:t>120mins</a:t>
                      </a:r>
                    </a:p>
                  </a:txBody>
                  <a:tcPr>
                    <a:lnL w="28575"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9087801"/>
                  </a:ext>
                </a:extLst>
              </a:tr>
              <a:tr h="1080475">
                <a:tc>
                  <a:txBody>
                    <a:bodyPr/>
                    <a:lstStyle/>
                    <a:p>
                      <a:pPr lvl="0"/>
                      <a:r>
                        <a:rPr lang="en-US" sz="2800" kern="1200" dirty="0">
                          <a:solidFill>
                            <a:schemeClr val="dk1"/>
                          </a:solidFill>
                          <a:effectLst/>
                          <a:latin typeface="+mn-lt"/>
                          <a:ea typeface="+mn-ea"/>
                          <a:cs typeface="+mn-cs"/>
                        </a:rPr>
                        <a:t>Total time for the full process including collecting &amp; dumping {120+42}</a:t>
                      </a:r>
                      <a:endParaRPr lang="en-US" sz="2800" b="0" i="0" kern="1200" spc="0" noProof="0" dirty="0">
                        <a:solidFill>
                          <a:schemeClr val="dk1"/>
                        </a:solidFill>
                        <a:latin typeface="Heebo Light" pitchFamily="2" charset="-79"/>
                        <a:ea typeface="+mn-ea"/>
                        <a:cs typeface="+mn-cs"/>
                      </a:endParaRPr>
                    </a:p>
                  </a:txBody>
                  <a:tcPr>
                    <a:lnL w="28575" cap="flat" cmpd="sng" algn="ctr">
                      <a:noFill/>
                      <a:prstDash val="solid"/>
                      <a:round/>
                      <a:headEnd type="none" w="med" len="med"/>
                      <a:tailEnd type="none" w="med" len="med"/>
                    </a:lnL>
                    <a:lnR w="28575"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800" b="0" i="0" kern="1200" spc="0" noProof="0" dirty="0">
                          <a:solidFill>
                            <a:schemeClr val="dk1"/>
                          </a:solidFill>
                          <a:latin typeface="Heebo Light" pitchFamily="2" charset="-79"/>
                          <a:ea typeface="+mn-ea"/>
                          <a:cs typeface="+mn-cs"/>
                        </a:rPr>
                        <a:t>162mins</a:t>
                      </a:r>
                    </a:p>
                  </a:txBody>
                  <a:tcPr>
                    <a:lnL w="28575"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84063391"/>
                  </a:ext>
                </a:extLst>
              </a:tr>
              <a:tr h="864930">
                <a:tc>
                  <a:txBody>
                    <a:bodyPr/>
                    <a:lstStyle/>
                    <a:p>
                      <a:pPr marL="0" marR="0" lvl="0" indent="0" algn="l" defTabSz="1828434" rtl="0" eaLnBrk="1" fontAlgn="auto" latinLnBrk="0" hangingPunct="1">
                        <a:lnSpc>
                          <a:spcPts val="38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686868"/>
                          </a:solidFill>
                          <a:effectLst/>
                          <a:uLnTx/>
                          <a:uFillTx/>
                          <a:latin typeface="Libre Franklin Light" pitchFamily="2" charset="77"/>
                          <a:ea typeface="Arimo" panose="020B0604020202020204" pitchFamily="34" charset="0"/>
                          <a:cs typeface="Arimo" panose="020B0604020202020204" pitchFamily="34" charset="0"/>
                        </a:rPr>
                        <a:t>Total time</a:t>
                      </a:r>
                    </a:p>
                  </a:txBody>
                  <a:tcP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800" kern="1200" spc="300" noProof="0" dirty="0">
                          <a:solidFill>
                            <a:schemeClr val="tx2"/>
                          </a:solidFill>
                          <a:latin typeface="Heebo Medium" pitchFamily="2" charset="-79"/>
                          <a:ea typeface="+mn-ea"/>
                          <a:cs typeface="Heebo Medium" pitchFamily="2" charset="-79"/>
                        </a:rPr>
                        <a:t>2 </a:t>
                      </a:r>
                      <a:r>
                        <a:rPr lang="en-US" sz="2800" kern="1200" spc="300" noProof="0" dirty="0" err="1">
                          <a:solidFill>
                            <a:schemeClr val="tx2"/>
                          </a:solidFill>
                          <a:latin typeface="Heebo Medium" pitchFamily="2" charset="-79"/>
                          <a:ea typeface="+mn-ea"/>
                          <a:cs typeface="Heebo Medium" pitchFamily="2" charset="-79"/>
                        </a:rPr>
                        <a:t>hrs</a:t>
                      </a:r>
                      <a:r>
                        <a:rPr lang="en-US" sz="2800" kern="1200" spc="300" noProof="0" dirty="0">
                          <a:solidFill>
                            <a:schemeClr val="tx2"/>
                          </a:solidFill>
                          <a:latin typeface="Heebo Medium" pitchFamily="2" charset="-79"/>
                          <a:ea typeface="+mn-ea"/>
                          <a:cs typeface="Heebo Medium" pitchFamily="2" charset="-79"/>
                        </a:rPr>
                        <a:t> 42 mins</a:t>
                      </a: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48891"/>
                  </a:ext>
                </a:extLst>
              </a:tr>
            </a:tbl>
          </a:graphicData>
        </a:graphic>
      </p:graphicFrame>
      <p:graphicFrame>
        <p:nvGraphicFramePr>
          <p:cNvPr id="7" name="Table 6">
            <a:extLst>
              <a:ext uri="{FF2B5EF4-FFF2-40B4-BE49-F238E27FC236}">
                <a16:creationId xmlns:a16="http://schemas.microsoft.com/office/drawing/2014/main" id="{746E9A1B-A67A-A74A-9CFA-F6242502AC7A}"/>
              </a:ext>
            </a:extLst>
          </p:cNvPr>
          <p:cNvGraphicFramePr>
            <a:graphicFrameLocks noGrp="1"/>
          </p:cNvGraphicFramePr>
          <p:nvPr>
            <p:extLst>
              <p:ext uri="{D42A27DB-BD31-4B8C-83A1-F6EECF244321}">
                <p14:modId xmlns:p14="http://schemas.microsoft.com/office/powerpoint/2010/main" val="3781972418"/>
              </p:ext>
            </p:extLst>
          </p:nvPr>
        </p:nvGraphicFramePr>
        <p:xfrm>
          <a:off x="13499445" y="3229122"/>
          <a:ext cx="9036705" cy="9996617"/>
        </p:xfrm>
        <a:graphic>
          <a:graphicData uri="http://schemas.openxmlformats.org/drawingml/2006/table">
            <a:tbl>
              <a:tblPr firstRow="1" bandRow="1">
                <a:tableStyleId>{5C22544A-7EE6-4342-B048-85BDC9FD1C3A}</a:tableStyleId>
              </a:tblPr>
              <a:tblGrid>
                <a:gridCol w="6439855">
                  <a:extLst>
                    <a:ext uri="{9D8B030D-6E8A-4147-A177-3AD203B41FA5}">
                      <a16:colId xmlns:a16="http://schemas.microsoft.com/office/drawing/2014/main" val="4150826512"/>
                    </a:ext>
                  </a:extLst>
                </a:gridCol>
                <a:gridCol w="2596850">
                  <a:extLst>
                    <a:ext uri="{9D8B030D-6E8A-4147-A177-3AD203B41FA5}">
                      <a16:colId xmlns:a16="http://schemas.microsoft.com/office/drawing/2014/main" val="13538832"/>
                    </a:ext>
                  </a:extLst>
                </a:gridCol>
              </a:tblGrid>
              <a:tr h="1343889">
                <a:tc gridSpan="2">
                  <a:txBody>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lang="en-US" sz="3600" b="0" i="0" kern="1200" spc="300" dirty="0">
                          <a:gradFill>
                            <a:gsLst>
                              <a:gs pos="6000">
                                <a:schemeClr val="accent1">
                                  <a:alpha val="85000"/>
                                </a:schemeClr>
                              </a:gs>
                              <a:gs pos="94000">
                                <a:schemeClr val="accent4">
                                  <a:alpha val="85000"/>
                                </a:schemeClr>
                              </a:gs>
                            </a:gsLst>
                            <a:lin ang="7200000" scaled="0"/>
                          </a:gradFill>
                          <a:latin typeface="Heebo Light" pitchFamily="2" charset="-79"/>
                          <a:ea typeface="+mn-ea"/>
                          <a:cs typeface="Heebo Light" pitchFamily="2" charset="-79"/>
                        </a:rPr>
                        <a:t>AFTER</a:t>
                      </a:r>
                    </a:p>
                    <a:p>
                      <a:endParaRPr lang="en-US" sz="3600" b="1" i="0" dirty="0">
                        <a:gradFill>
                          <a:gsLst>
                            <a:gs pos="0">
                              <a:schemeClr val="accent1"/>
                            </a:gs>
                            <a:gs pos="99000">
                              <a:schemeClr val="accent2"/>
                            </a:gs>
                          </a:gsLst>
                          <a:lin ang="5400000" scaled="0"/>
                        </a:gradFill>
                        <a:latin typeface="Arimo" panose="020B0604020202020204" pitchFamily="34" charset="0"/>
                        <a:ea typeface="Arimo" panose="020B0604020202020204" pitchFamily="34" charset="0"/>
                        <a:cs typeface="Arimo"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sz="3200" b="1" i="0" dirty="0">
                        <a:gradFill>
                          <a:gsLst>
                            <a:gs pos="0">
                              <a:schemeClr val="accent1"/>
                            </a:gs>
                            <a:gs pos="99000">
                              <a:schemeClr val="accent2"/>
                            </a:gs>
                          </a:gsLst>
                          <a:lin ang="5400000" scaled="0"/>
                        </a:gradFill>
                        <a:latin typeface="Arimo" panose="020B0604020202020204" pitchFamily="34" charset="0"/>
                        <a:ea typeface="Arimo" panose="020B0604020202020204" pitchFamily="34" charset="0"/>
                        <a:cs typeface="Arimo"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9096645"/>
                  </a:ext>
                </a:extLst>
              </a:tr>
              <a:tr h="1362616">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800" kern="1200" dirty="0">
                          <a:solidFill>
                            <a:schemeClr val="dk1"/>
                          </a:solidFill>
                          <a:effectLst/>
                          <a:latin typeface="+mn-lt"/>
                          <a:ea typeface="+mn-ea"/>
                          <a:cs typeface="+mn-cs"/>
                        </a:rPr>
                        <a:t>Avg time taken to clean one wagon</a:t>
                      </a:r>
                      <a:endParaRPr lang="en-US" sz="2800" b="0" i="0" kern="1200" spc="0" noProof="0" dirty="0">
                        <a:solidFill>
                          <a:schemeClr val="dk1"/>
                        </a:solidFill>
                        <a:latin typeface="Heebo Light" pitchFamily="2" charset="-79"/>
                        <a:ea typeface="+mn-ea"/>
                        <a:cs typeface="+mn-cs"/>
                      </a:endParaRPr>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800" b="0" i="0" kern="1200" spc="0" noProof="0" dirty="0">
                          <a:solidFill>
                            <a:schemeClr val="dk1"/>
                          </a:solidFill>
                          <a:latin typeface="Heebo Light" pitchFamily="2" charset="-79"/>
                          <a:ea typeface="+mn-ea"/>
                          <a:cs typeface="+mn-cs"/>
                        </a:rPr>
                        <a:t>1 min</a:t>
                      </a:r>
                    </a:p>
                  </a:txBody>
                  <a:tcPr>
                    <a:lnL w="28575" cap="flat" cmpd="sng" algn="ctr">
                      <a:solidFill>
                        <a:schemeClr val="accent6"/>
                      </a:solidFill>
                      <a:prstDash val="solid"/>
                      <a:round/>
                      <a:headEnd type="none" w="med" len="med"/>
                      <a:tailEnd type="none" w="med" len="med"/>
                    </a:lnL>
                    <a:lnR w="12700" cmpd="sng">
                      <a:noFill/>
                    </a:lnR>
                    <a:lnT w="28575"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4998881"/>
                  </a:ext>
                </a:extLst>
              </a:tr>
              <a:tr h="1362616">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800" kern="1200" dirty="0">
                          <a:solidFill>
                            <a:schemeClr val="dk1"/>
                          </a:solidFill>
                          <a:effectLst/>
                          <a:latin typeface="+mn-lt"/>
                          <a:ea typeface="+mn-ea"/>
                          <a:cs typeface="+mn-cs"/>
                        </a:rPr>
                        <a:t>No. of wagons </a:t>
                      </a:r>
                      <a:endParaRPr lang="en-US" sz="2800" b="0" i="0" kern="1200" spc="0" noProof="0" dirty="0">
                        <a:solidFill>
                          <a:schemeClr val="dk1"/>
                        </a:solidFill>
                        <a:latin typeface="Heebo Light" pitchFamily="2" charset="-79"/>
                        <a:ea typeface="+mn-ea"/>
                        <a:cs typeface="+mn-cs"/>
                      </a:endParaRPr>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800" b="0" i="0" kern="1200" spc="0" noProof="0" dirty="0">
                          <a:solidFill>
                            <a:schemeClr val="dk1"/>
                          </a:solidFill>
                          <a:latin typeface="Heebo Light" pitchFamily="2" charset="-79"/>
                          <a:ea typeface="+mn-ea"/>
                          <a:cs typeface="+mn-cs"/>
                        </a:rPr>
                        <a:t>10.0</a:t>
                      </a:r>
                    </a:p>
                  </a:txBody>
                  <a:tcPr>
                    <a:lnL w="28575"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26017220"/>
                  </a:ext>
                </a:extLst>
              </a:tr>
              <a:tr h="1362616">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800" kern="1200" dirty="0">
                          <a:solidFill>
                            <a:schemeClr val="dk1"/>
                          </a:solidFill>
                          <a:effectLst/>
                          <a:latin typeface="+mn-lt"/>
                          <a:ea typeface="+mn-ea"/>
                          <a:cs typeface="+mn-cs"/>
                        </a:rPr>
                        <a:t>Average time taken to dump </a:t>
                      </a:r>
                      <a:endParaRPr lang="en-US" sz="2800" b="0" i="0" kern="1200" spc="0" noProof="0" dirty="0">
                        <a:solidFill>
                          <a:schemeClr val="tx2"/>
                        </a:solidFill>
                        <a:latin typeface="Heebo Light" pitchFamily="2" charset="-79"/>
                        <a:ea typeface="+mn-ea"/>
                        <a:cs typeface="+mn-cs"/>
                      </a:endParaRPr>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12700" cmpd="sng">
                      <a:noFill/>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800" b="0" i="0" kern="1200" spc="0" noProof="0" dirty="0">
                          <a:solidFill>
                            <a:schemeClr val="tx2"/>
                          </a:solidFill>
                          <a:latin typeface="Heebo Light" pitchFamily="2" charset="-79"/>
                          <a:ea typeface="+mn-ea"/>
                          <a:cs typeface="+mn-cs"/>
                        </a:rPr>
                        <a:t>20.0</a:t>
                      </a:r>
                    </a:p>
                  </a:txBody>
                  <a:tcPr>
                    <a:lnL w="28575" cap="flat" cmpd="sng" algn="ctr">
                      <a:solidFill>
                        <a:schemeClr val="accent6"/>
                      </a:solidFill>
                      <a:prstDash val="solid"/>
                      <a:round/>
                      <a:headEnd type="none" w="med" len="med"/>
                      <a:tailEnd type="none" w="med" len="med"/>
                    </a:lnL>
                    <a:lnR w="12700" cmpd="sng">
                      <a:noFill/>
                    </a:lnR>
                    <a:lnT w="12700" cmpd="sng">
                      <a:noFill/>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9087801"/>
                  </a:ext>
                </a:extLst>
              </a:tr>
              <a:tr h="1362616">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3200" b="1" kern="1200" dirty="0">
                          <a:solidFill>
                            <a:schemeClr val="dk1"/>
                          </a:solidFill>
                          <a:effectLst/>
                          <a:latin typeface="+mn-lt"/>
                          <a:ea typeface="+mn-ea"/>
                          <a:cs typeface="+mn-cs"/>
                        </a:rPr>
                        <a:t>Total time taken {(1*42)+10)}</a:t>
                      </a:r>
                      <a:endParaRPr lang="en-US" sz="3200" b="1" i="0" kern="1200" spc="0" noProof="0" dirty="0">
                        <a:solidFill>
                          <a:schemeClr val="dk1"/>
                        </a:solidFill>
                        <a:latin typeface="Heebo Light" pitchFamily="2" charset="-79"/>
                        <a:ea typeface="+mn-ea"/>
                        <a:cs typeface="+mn-cs"/>
                      </a:endParaRPr>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800" b="1" i="0" kern="1200" spc="0" noProof="0" dirty="0">
                          <a:solidFill>
                            <a:schemeClr val="dk1"/>
                          </a:solidFill>
                          <a:latin typeface="Heebo Light" pitchFamily="2" charset="-79"/>
                          <a:ea typeface="+mn-ea"/>
                          <a:cs typeface="+mn-cs"/>
                        </a:rPr>
                        <a:t>52 mins</a:t>
                      </a:r>
                    </a:p>
                  </a:txBody>
                  <a:tcPr>
                    <a:lnL w="28575" cap="flat" cmpd="sng" algn="ctr">
                      <a:solidFill>
                        <a:schemeClr val="accent6"/>
                      </a:solidFill>
                      <a:prstDash val="solid"/>
                      <a:round/>
                      <a:headEnd type="none" w="med" len="med"/>
                      <a:tailEnd type="none" w="med" len="med"/>
                    </a:lnL>
                    <a:lnR w="12700" cmpd="sng">
                      <a:noFill/>
                    </a:lnR>
                    <a:lnT w="28575"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4139075"/>
                  </a:ext>
                </a:extLst>
              </a:tr>
              <a:tr h="1362616">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800" b="0" i="0" kern="1200" spc="0" noProof="0" dirty="0">
                          <a:solidFill>
                            <a:schemeClr val="tx2"/>
                          </a:solidFill>
                          <a:latin typeface="Heebo Light" pitchFamily="2" charset="-79"/>
                          <a:ea typeface="+mn-ea"/>
                          <a:cs typeface="+mn-cs"/>
                        </a:rPr>
                        <a:t>Total time taken before</a:t>
                      </a:r>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12700" cmpd="sng">
                      <a:noFill/>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800" b="0" i="0" kern="1200" spc="0" noProof="0" dirty="0">
                          <a:solidFill>
                            <a:schemeClr val="tx2"/>
                          </a:solidFill>
                          <a:latin typeface="Heebo Light" pitchFamily="2" charset="-79"/>
                          <a:ea typeface="+mn-ea"/>
                          <a:cs typeface="+mn-cs"/>
                        </a:rPr>
                        <a:t>162 mins</a:t>
                      </a:r>
                    </a:p>
                  </a:txBody>
                  <a:tcPr>
                    <a:lnL w="28575" cap="flat" cmpd="sng" algn="ctr">
                      <a:solidFill>
                        <a:schemeClr val="accent6"/>
                      </a:solidFill>
                      <a:prstDash val="solid"/>
                      <a:round/>
                      <a:headEnd type="none" w="med" len="med"/>
                      <a:tailEnd type="none" w="med" len="med"/>
                    </a:lnL>
                    <a:lnR w="12700" cmpd="sng">
                      <a:noFill/>
                    </a:lnR>
                    <a:lnT w="12700" cmpd="sng">
                      <a:noFill/>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2117119"/>
                  </a:ext>
                </a:extLst>
              </a:tr>
              <a:tr h="1839648">
                <a:tc>
                  <a:txBody>
                    <a:bodyPr/>
                    <a:lstStyle/>
                    <a:p>
                      <a:pPr marL="0" marR="0" lvl="0" indent="0" algn="l" defTabSz="1828434" rtl="0" eaLnBrk="1" fontAlgn="auto" latinLnBrk="0" hangingPunct="1">
                        <a:lnSpc>
                          <a:spcPts val="38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686868"/>
                        </a:solidFill>
                        <a:effectLst/>
                        <a:uLnTx/>
                        <a:uFillTx/>
                        <a:latin typeface="Libre Franklin Light" pitchFamily="2" charset="77"/>
                        <a:ea typeface="Arimo" panose="020B0604020202020204" pitchFamily="34" charset="0"/>
                        <a:cs typeface="Arimo" panose="020B0604020202020204" pitchFamily="34" charset="0"/>
                      </a:endParaRPr>
                    </a:p>
                    <a:p>
                      <a:pPr marL="0" marR="0" lvl="0" indent="0" algn="l" defTabSz="1828434" rtl="0" eaLnBrk="1" fontAlgn="auto" latinLnBrk="0" hangingPunct="1">
                        <a:lnSpc>
                          <a:spcPts val="38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686868"/>
                          </a:solidFill>
                          <a:effectLst/>
                          <a:uLnTx/>
                          <a:uFillTx/>
                          <a:latin typeface="Libre Franklin Light" pitchFamily="2" charset="77"/>
                          <a:ea typeface="Arimo" panose="020B0604020202020204" pitchFamily="34" charset="0"/>
                          <a:cs typeface="Arimo" panose="020B0604020202020204" pitchFamily="34" charset="0"/>
                        </a:rPr>
                        <a:t>Total time saved per train</a:t>
                      </a:r>
                    </a:p>
                  </a:txBody>
                  <a:tcPr>
                    <a:lnL w="12700" cmpd="sng">
                      <a:noFill/>
                    </a:lnL>
                    <a:lnR w="12700" cmpd="sng">
                      <a:noFill/>
                    </a:lnR>
                    <a:lnT w="28575"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800" kern="1200" spc="300" noProof="0" dirty="0">
                          <a:solidFill>
                            <a:schemeClr val="tx2"/>
                          </a:solidFill>
                          <a:latin typeface="Heebo Medium" pitchFamily="2" charset="-79"/>
                          <a:ea typeface="+mn-ea"/>
                          <a:cs typeface="Heebo Medium" pitchFamily="2" charset="-79"/>
                        </a:rPr>
                        <a:t>110 mins</a:t>
                      </a:r>
                    </a:p>
                  </a:txBody>
                  <a:tcPr anchor="ctr">
                    <a:lnL w="12700" cmpd="sng">
                      <a:noFill/>
                    </a:lnL>
                    <a:lnR w="12700" cmpd="sng">
                      <a:noFill/>
                    </a:lnR>
                    <a:lnT w="28575"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4748891"/>
                  </a:ext>
                </a:extLst>
              </a:tr>
            </a:tbl>
          </a:graphicData>
        </a:graphic>
      </p:graphicFrame>
      <p:sp>
        <p:nvSpPr>
          <p:cNvPr id="6" name="TextBox 5">
            <a:extLst>
              <a:ext uri="{FF2B5EF4-FFF2-40B4-BE49-F238E27FC236}">
                <a16:creationId xmlns:a16="http://schemas.microsoft.com/office/drawing/2014/main" id="{C4D3D52A-2C1D-3B40-89AD-E84502DD5E5C}"/>
              </a:ext>
            </a:extLst>
          </p:cNvPr>
          <p:cNvSpPr txBox="1"/>
          <p:nvPr/>
        </p:nvSpPr>
        <p:spPr>
          <a:xfrm>
            <a:off x="7067952" y="1277612"/>
            <a:ext cx="10241906" cy="1323439"/>
          </a:xfrm>
          <a:prstGeom prst="rect">
            <a:avLst/>
          </a:prstGeom>
          <a:noFill/>
        </p:spPr>
        <p:txBody>
          <a:bodyPr wrap="none" rtlCol="0" anchor="t">
            <a:spAutoFit/>
          </a:bodyPr>
          <a:lstStyle/>
          <a:p>
            <a:pPr algn="ctr"/>
            <a:r>
              <a:rPr lang="en-US" sz="8000" dirty="0">
                <a:solidFill>
                  <a:schemeClr val="tx2"/>
                </a:solidFill>
                <a:latin typeface="Heebo Medium" pitchFamily="2" charset="-79"/>
                <a:ea typeface="Arimo" panose="020B0604020202020204" pitchFamily="34" charset="0"/>
                <a:cs typeface="Arimo" panose="020B0604020202020204" pitchFamily="34" charset="0"/>
              </a:rPr>
              <a:t>Wagon Cleaning Time</a:t>
            </a:r>
          </a:p>
        </p:txBody>
      </p:sp>
      <p:sp>
        <p:nvSpPr>
          <p:cNvPr id="9" name="TextBox 8">
            <a:extLst>
              <a:ext uri="{FF2B5EF4-FFF2-40B4-BE49-F238E27FC236}">
                <a16:creationId xmlns:a16="http://schemas.microsoft.com/office/drawing/2014/main" id="{200EF19B-61C1-F640-A329-10B356A772CB}"/>
              </a:ext>
            </a:extLst>
          </p:cNvPr>
          <p:cNvSpPr txBox="1"/>
          <p:nvPr/>
        </p:nvSpPr>
        <p:spPr>
          <a:xfrm>
            <a:off x="10145639" y="679600"/>
            <a:ext cx="4086376" cy="477054"/>
          </a:xfrm>
          <a:prstGeom prst="rect">
            <a:avLst/>
          </a:prstGeom>
          <a:noFill/>
        </p:spPr>
        <p:txBody>
          <a:bodyPr wrap="none" rtlCol="0" anchor="b">
            <a:spAutoFit/>
          </a:bodyPr>
          <a:lstStyle/>
          <a:p>
            <a:pPr algn="ctr"/>
            <a:r>
              <a:rPr lang="en-US" sz="2500" spc="500" dirty="0">
                <a:solidFill>
                  <a:schemeClr val="accent1"/>
                </a:solidFill>
                <a:latin typeface="Heebo" pitchFamily="2" charset="-79"/>
                <a:cs typeface="Heebo" pitchFamily="2" charset="-79"/>
              </a:rPr>
              <a:t>Solution Validation</a:t>
            </a:r>
          </a:p>
        </p:txBody>
      </p:sp>
    </p:spTree>
    <p:extLst>
      <p:ext uri="{BB962C8B-B14F-4D97-AF65-F5344CB8AC3E}">
        <p14:creationId xmlns:p14="http://schemas.microsoft.com/office/powerpoint/2010/main" val="2561768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7F1DF5-B148-E44A-A451-56A1F946E354}"/>
              </a:ext>
            </a:extLst>
          </p:cNvPr>
          <p:cNvSpPr txBox="1"/>
          <p:nvPr/>
        </p:nvSpPr>
        <p:spPr>
          <a:xfrm>
            <a:off x="2275422" y="2198042"/>
            <a:ext cx="8046788" cy="1695336"/>
          </a:xfrm>
          <a:prstGeom prst="rect">
            <a:avLst/>
          </a:prstGeom>
          <a:noFill/>
        </p:spPr>
        <p:txBody>
          <a:bodyPr wrap="square" rtlCol="0" anchor="b">
            <a:spAutoFit/>
          </a:bodyPr>
          <a:lstStyle/>
          <a:p>
            <a:pPr>
              <a:lnSpc>
                <a:spcPts val="12500"/>
              </a:lnSpc>
            </a:pPr>
            <a:r>
              <a:rPr lang="en-US" sz="9600" dirty="0">
                <a:solidFill>
                  <a:schemeClr val="tx2"/>
                </a:solidFill>
                <a:latin typeface="Heebo Medium" pitchFamily="2" charset="-79"/>
                <a:ea typeface="Arimo" panose="020B0604020202020204" pitchFamily="34" charset="0"/>
                <a:cs typeface="Arimo" panose="020B0604020202020204" pitchFamily="34" charset="0"/>
              </a:rPr>
              <a:t>Other Benefits</a:t>
            </a:r>
          </a:p>
        </p:txBody>
      </p:sp>
      <p:sp>
        <p:nvSpPr>
          <p:cNvPr id="9" name="TextBox 8">
            <a:extLst>
              <a:ext uri="{FF2B5EF4-FFF2-40B4-BE49-F238E27FC236}">
                <a16:creationId xmlns:a16="http://schemas.microsoft.com/office/drawing/2014/main" id="{AB6032AF-8294-8E4D-900D-46874DDBCC33}"/>
              </a:ext>
            </a:extLst>
          </p:cNvPr>
          <p:cNvSpPr txBox="1"/>
          <p:nvPr/>
        </p:nvSpPr>
        <p:spPr>
          <a:xfrm>
            <a:off x="2275421" y="4414881"/>
            <a:ext cx="8046789" cy="6155531"/>
          </a:xfrm>
          <a:prstGeom prst="rect">
            <a:avLst/>
          </a:prstGeom>
          <a:noFill/>
        </p:spPr>
        <p:txBody>
          <a:bodyPr wrap="square" rtlCol="0" anchor="t">
            <a:spAutoFit/>
          </a:bodyPr>
          <a:lstStyle/>
          <a:p>
            <a:pPr lvl="0">
              <a:spcBef>
                <a:spcPts val="235"/>
              </a:spcBef>
              <a:spcAft>
                <a:spcPts val="0"/>
              </a:spcAft>
            </a:pPr>
            <a:endParaRPr lang="en-IN" sz="4800" dirty="0">
              <a:solidFill>
                <a:schemeClr val="accent6">
                  <a:lumMod val="50000"/>
                </a:schemeClr>
              </a:solidFill>
              <a:effectLst/>
              <a:latin typeface="Times New Roman" panose="02020603050405020304" pitchFamily="18" charset="0"/>
              <a:ea typeface="Times New Roman" panose="02020603050405020304" pitchFamily="18" charset="0"/>
            </a:endParaRPr>
          </a:p>
          <a:p>
            <a:pPr marL="342900" lvl="0" indent="-342900">
              <a:spcBef>
                <a:spcPts val="235"/>
              </a:spcBef>
              <a:buFont typeface="Wingdings" panose="05000000000000000000" pitchFamily="2" charset="2"/>
              <a:buChar char="q"/>
            </a:pPr>
            <a:r>
              <a:rPr lang="en-US" sz="4800" dirty="0">
                <a:solidFill>
                  <a:srgbClr val="FF0000"/>
                </a:solidFill>
                <a:effectLst/>
                <a:latin typeface="Times New Roman" panose="02020603050405020304" pitchFamily="18" charset="0"/>
                <a:ea typeface="Times New Roman" panose="02020603050405020304" pitchFamily="18" charset="0"/>
              </a:rPr>
              <a:t>Work optimization</a:t>
            </a:r>
            <a:endParaRPr lang="en-IN" sz="4800" dirty="0">
              <a:solidFill>
                <a:srgbClr val="FF0000"/>
              </a:solidFill>
              <a:effectLst/>
              <a:latin typeface="Times New Roman" panose="02020603050405020304" pitchFamily="18" charset="0"/>
              <a:ea typeface="Times New Roman" panose="02020603050405020304" pitchFamily="18" charset="0"/>
            </a:endParaRPr>
          </a:p>
          <a:p>
            <a:pPr marL="342900" lvl="0" indent="-342900">
              <a:spcBef>
                <a:spcPts val="235"/>
              </a:spcBef>
              <a:buFont typeface="Wingdings" panose="05000000000000000000" pitchFamily="2" charset="2"/>
              <a:buChar char="q"/>
            </a:pPr>
            <a:r>
              <a:rPr lang="en-US" sz="4800" dirty="0">
                <a:solidFill>
                  <a:srgbClr val="FF0000"/>
                </a:solidFill>
                <a:effectLst/>
                <a:latin typeface="Times New Roman" panose="02020603050405020304" pitchFamily="18" charset="0"/>
                <a:ea typeface="Times New Roman" panose="02020603050405020304" pitchFamily="18" charset="0"/>
              </a:rPr>
              <a:t>Less supervision</a:t>
            </a:r>
            <a:endParaRPr lang="en-IN" sz="4800" dirty="0">
              <a:solidFill>
                <a:srgbClr val="FF0000"/>
              </a:solidFill>
              <a:effectLst/>
              <a:latin typeface="Times New Roman" panose="02020603050405020304" pitchFamily="18" charset="0"/>
              <a:ea typeface="Times New Roman" panose="02020603050405020304" pitchFamily="18" charset="0"/>
            </a:endParaRPr>
          </a:p>
          <a:p>
            <a:pPr marL="342900" lvl="0" indent="-342900">
              <a:spcBef>
                <a:spcPts val="235"/>
              </a:spcBef>
              <a:buFont typeface="Wingdings" panose="05000000000000000000" pitchFamily="2" charset="2"/>
              <a:buChar char="q"/>
            </a:pPr>
            <a:r>
              <a:rPr lang="en-US" sz="4800" dirty="0">
                <a:solidFill>
                  <a:schemeClr val="accent6">
                    <a:lumMod val="50000"/>
                  </a:schemeClr>
                </a:solidFill>
                <a:effectLst/>
                <a:latin typeface="Times New Roman" panose="02020603050405020304" pitchFamily="18" charset="0"/>
                <a:ea typeface="Times New Roman" panose="02020603050405020304" pitchFamily="18" charset="0"/>
              </a:rPr>
              <a:t>Better Quality</a:t>
            </a:r>
            <a:endParaRPr lang="en-IN" sz="4800" dirty="0">
              <a:solidFill>
                <a:schemeClr val="accent6">
                  <a:lumMod val="50000"/>
                </a:schemeClr>
              </a:solidFill>
              <a:effectLst/>
              <a:latin typeface="Times New Roman" panose="02020603050405020304" pitchFamily="18" charset="0"/>
              <a:ea typeface="Times New Roman" panose="02020603050405020304" pitchFamily="18" charset="0"/>
            </a:endParaRPr>
          </a:p>
          <a:p>
            <a:pPr marL="342900" lvl="0" indent="-342900">
              <a:spcBef>
                <a:spcPts val="235"/>
              </a:spcBef>
              <a:buFont typeface="Wingdings" panose="05000000000000000000" pitchFamily="2" charset="2"/>
              <a:buChar char="q"/>
            </a:pPr>
            <a:r>
              <a:rPr lang="en-US" sz="4800" dirty="0">
                <a:solidFill>
                  <a:schemeClr val="accent6">
                    <a:lumMod val="50000"/>
                  </a:schemeClr>
                </a:solidFill>
                <a:effectLst/>
                <a:latin typeface="Times New Roman" panose="02020603050405020304" pitchFamily="18" charset="0"/>
                <a:ea typeface="Times New Roman" panose="02020603050405020304" pitchFamily="18" charset="0"/>
              </a:rPr>
              <a:t>More synchronization</a:t>
            </a:r>
            <a:endParaRPr lang="en-IN" sz="4800" dirty="0">
              <a:solidFill>
                <a:schemeClr val="accent6">
                  <a:lumMod val="50000"/>
                </a:schemeClr>
              </a:solidFill>
              <a:effectLst/>
              <a:latin typeface="Times New Roman" panose="02020603050405020304" pitchFamily="18" charset="0"/>
              <a:ea typeface="Times New Roman" panose="02020603050405020304" pitchFamily="18" charset="0"/>
            </a:endParaRPr>
          </a:p>
          <a:p>
            <a:pPr marL="342900" lvl="0" indent="-342900">
              <a:spcBef>
                <a:spcPts val="235"/>
              </a:spcBef>
              <a:buFont typeface="Wingdings" panose="05000000000000000000" pitchFamily="2" charset="2"/>
              <a:buChar char="q"/>
            </a:pPr>
            <a:r>
              <a:rPr lang="en-US" sz="4800" dirty="0">
                <a:solidFill>
                  <a:schemeClr val="accent6">
                    <a:lumMod val="50000"/>
                  </a:schemeClr>
                </a:solidFill>
                <a:effectLst/>
                <a:latin typeface="Times New Roman" panose="02020603050405020304" pitchFamily="18" charset="0"/>
                <a:ea typeface="Times New Roman" panose="02020603050405020304" pitchFamily="18" charset="0"/>
              </a:rPr>
              <a:t>Only one driver required</a:t>
            </a:r>
            <a:endParaRPr lang="en-IN" sz="4800" dirty="0">
              <a:solidFill>
                <a:schemeClr val="accent6">
                  <a:lumMod val="50000"/>
                </a:schemeClr>
              </a:solidFill>
              <a:effectLst/>
              <a:latin typeface="Times New Roman" panose="02020603050405020304" pitchFamily="18" charset="0"/>
              <a:ea typeface="Times New Roman" panose="02020603050405020304" pitchFamily="18" charset="0"/>
            </a:endParaRPr>
          </a:p>
          <a:p>
            <a:pPr marL="342900" lvl="0" indent="-342900">
              <a:spcBef>
                <a:spcPts val="235"/>
              </a:spcBef>
              <a:buFont typeface="Wingdings" panose="05000000000000000000" pitchFamily="2" charset="2"/>
              <a:buChar char="q"/>
            </a:pPr>
            <a:r>
              <a:rPr lang="en-US" sz="4800" dirty="0">
                <a:solidFill>
                  <a:schemeClr val="accent6">
                    <a:lumMod val="50000"/>
                  </a:schemeClr>
                </a:solidFill>
                <a:effectLst/>
                <a:latin typeface="Times New Roman" panose="02020603050405020304" pitchFamily="18" charset="0"/>
                <a:ea typeface="Times New Roman" panose="02020603050405020304" pitchFamily="18" charset="0"/>
              </a:rPr>
              <a:t>Wait time for other trains is   reduced.</a:t>
            </a:r>
            <a:endParaRPr lang="en-IN" sz="4800" dirty="0">
              <a:solidFill>
                <a:schemeClr val="accent6">
                  <a:lumMod val="50000"/>
                </a:schemeClr>
              </a:solidFill>
              <a:effectLst/>
              <a:latin typeface="Times New Roman" panose="02020603050405020304" pitchFamily="18" charset="0"/>
              <a:ea typeface="Times New Roman" panose="02020603050405020304" pitchFamily="18" charset="0"/>
            </a:endParaRPr>
          </a:p>
        </p:txBody>
      </p:sp>
      <p:cxnSp>
        <p:nvCxnSpPr>
          <p:cNvPr id="10" name="Straight Connector 9">
            <a:extLst>
              <a:ext uri="{FF2B5EF4-FFF2-40B4-BE49-F238E27FC236}">
                <a16:creationId xmlns:a16="http://schemas.microsoft.com/office/drawing/2014/main" id="{9994EB8F-3417-1C40-8553-D586591D601C}"/>
              </a:ext>
            </a:extLst>
          </p:cNvPr>
          <p:cNvCxnSpPr/>
          <p:nvPr/>
        </p:nvCxnSpPr>
        <p:spPr>
          <a:xfrm>
            <a:off x="2385423" y="4154129"/>
            <a:ext cx="1828800" cy="0"/>
          </a:xfrm>
          <a:prstGeom prst="line">
            <a:avLst/>
          </a:prstGeom>
          <a:ln w="50800" cap="flat">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85A8D1C-D07B-AB2F-4E13-D0F37036FE53}"/>
              </a:ext>
            </a:extLst>
          </p:cNvPr>
          <p:cNvPicPr>
            <a:picLocks noChangeAspect="1"/>
          </p:cNvPicPr>
          <p:nvPr/>
        </p:nvPicPr>
        <p:blipFill rotWithShape="1">
          <a:blip r:embed="rId2">
            <a:extLst>
              <a:ext uri="{28A0092B-C50C-407E-A947-70E740481C1C}">
                <a14:useLocalDpi xmlns:a14="http://schemas.microsoft.com/office/drawing/2010/main" val="0"/>
              </a:ext>
            </a:extLst>
          </a:blip>
          <a:srcRect r="20436" b="35333"/>
          <a:stretch/>
        </p:blipFill>
        <p:spPr bwMode="auto">
          <a:xfrm>
            <a:off x="10566400" y="2605765"/>
            <a:ext cx="13383134" cy="8138431"/>
          </a:xfrm>
          <a:prstGeom prst="rect">
            <a:avLst/>
          </a:prstGeom>
          <a:noFill/>
          <a:ln>
            <a:noFill/>
          </a:ln>
          <a:extLst>
            <a:ext uri="{53640926-AAD7-44D8-BBD7-CCE9431645EC}">
              <a14:shadowObscured xmlns:a14="http://schemas.microsoft.com/office/drawing/2010/main"/>
            </a:ext>
          </a:extLst>
        </p:spPr>
      </p:pic>
      <p:sp>
        <p:nvSpPr>
          <p:cNvPr id="7" name="Oval 2">
            <a:extLst>
              <a:ext uri="{FF2B5EF4-FFF2-40B4-BE49-F238E27FC236}">
                <a16:creationId xmlns:a16="http://schemas.microsoft.com/office/drawing/2014/main" id="{5431768D-8DF7-0045-A362-6FE36FD32973}"/>
              </a:ext>
            </a:extLst>
          </p:cNvPr>
          <p:cNvSpPr>
            <a:spLocks noChangeArrowheads="1"/>
          </p:cNvSpPr>
          <p:nvPr/>
        </p:nvSpPr>
        <p:spPr bwMode="auto">
          <a:xfrm>
            <a:off x="17581563" y="8913812"/>
            <a:ext cx="2820987" cy="1656599"/>
          </a:xfrm>
          <a:prstGeom prst="ellipse">
            <a:avLst/>
          </a:pr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652791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CD82749C-246D-234E-9BBB-3E94DE0F0E9E}"/>
              </a:ext>
            </a:extLst>
          </p:cNvPr>
          <p:cNvSpPr txBox="1">
            <a:spLocks/>
          </p:cNvSpPr>
          <p:nvPr/>
        </p:nvSpPr>
        <p:spPr>
          <a:xfrm>
            <a:off x="11390242" y="1566233"/>
            <a:ext cx="11466582" cy="10583533"/>
          </a:xfrm>
          <a:custGeom>
            <a:avLst/>
            <a:gdLst>
              <a:gd name="connsiteX0" fmla="*/ 4469338 w 7187967"/>
              <a:gd name="connsiteY0" fmla="*/ 2409 h 6634417"/>
              <a:gd name="connsiteX1" fmla="*/ 5574248 w 7187967"/>
              <a:gd name="connsiteY1" fmla="*/ 507230 h 6634417"/>
              <a:gd name="connsiteX2" fmla="*/ 6909542 w 7187967"/>
              <a:gd name="connsiteY2" fmla="*/ 6013726 h 6634417"/>
              <a:gd name="connsiteX3" fmla="*/ 233075 w 7187967"/>
              <a:gd name="connsiteY3" fmla="*/ 5950141 h 6634417"/>
              <a:gd name="connsiteX4" fmla="*/ 2331393 w 7187967"/>
              <a:gd name="connsiteY4" fmla="*/ 1054064 h 6634417"/>
              <a:gd name="connsiteX5" fmla="*/ 4469338 w 7187967"/>
              <a:gd name="connsiteY5" fmla="*/ 2409 h 663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7">
                <a:moveTo>
                  <a:pt x="4469338" y="2409"/>
                </a:moveTo>
                <a:cubicBezTo>
                  <a:pt x="4892634" y="-22483"/>
                  <a:pt x="5240425" y="145588"/>
                  <a:pt x="5574248" y="507230"/>
                </a:cubicBezTo>
                <a:cubicBezTo>
                  <a:pt x="6337273" y="1333840"/>
                  <a:pt x="7799738" y="5106574"/>
                  <a:pt x="6909542" y="6013726"/>
                </a:cubicBezTo>
                <a:cubicBezTo>
                  <a:pt x="6019346" y="6920878"/>
                  <a:pt x="996100" y="6776751"/>
                  <a:pt x="233075" y="5950141"/>
                </a:cubicBezTo>
                <a:cubicBezTo>
                  <a:pt x="-529950" y="5123531"/>
                  <a:pt x="687560" y="2242809"/>
                  <a:pt x="2331393" y="1054064"/>
                </a:cubicBezTo>
                <a:cubicBezTo>
                  <a:pt x="3256049" y="385396"/>
                  <a:pt x="3925101" y="34413"/>
                  <a:pt x="4469338" y="2409"/>
                </a:cubicBezTo>
                <a:close/>
              </a:path>
            </a:pathLst>
          </a:custGeom>
          <a:solidFill>
            <a:schemeClr val="bg1">
              <a:lumMod val="95000"/>
            </a:schemeClr>
          </a:solidFill>
          <a:ln w="12700" cap="flat" cmpd="sng" algn="ctr">
            <a:noFill/>
            <a:prstDash val="solid"/>
            <a:miter lim="800000"/>
          </a:ln>
          <a:effectLst/>
        </p:spPr>
        <p:txBody>
          <a:bodyPr/>
          <a:lstStyle/>
          <a:p>
            <a:endParaRPr lang="en-IN"/>
          </a:p>
        </p:txBody>
      </p:sp>
      <p:sp>
        <p:nvSpPr>
          <p:cNvPr id="7" name="TextBox 6">
            <a:extLst>
              <a:ext uri="{FF2B5EF4-FFF2-40B4-BE49-F238E27FC236}">
                <a16:creationId xmlns:a16="http://schemas.microsoft.com/office/drawing/2014/main" id="{F5429AFE-02EA-CF4B-8DAD-8BA336CAFB7E}"/>
              </a:ext>
            </a:extLst>
          </p:cNvPr>
          <p:cNvSpPr txBox="1"/>
          <p:nvPr/>
        </p:nvSpPr>
        <p:spPr>
          <a:xfrm>
            <a:off x="283550" y="1293492"/>
            <a:ext cx="9413874" cy="1569660"/>
          </a:xfrm>
          <a:prstGeom prst="rect">
            <a:avLst/>
          </a:prstGeom>
          <a:noFill/>
        </p:spPr>
        <p:txBody>
          <a:bodyPr wrap="square" rtlCol="0" anchor="b">
            <a:spAutoFit/>
          </a:bodyPr>
          <a:lstStyle/>
          <a:p>
            <a:pPr marL="1329055" marR="1417320">
              <a:spcBef>
                <a:spcPts val="110"/>
              </a:spcBef>
            </a:pPr>
            <a:r>
              <a:rPr lang="en-US" sz="4800" b="1" kern="0" dirty="0">
                <a:solidFill>
                  <a:schemeClr val="tx2"/>
                </a:solidFill>
                <a:effectLst/>
                <a:latin typeface="Calibri Light" panose="020F0302020204030204" pitchFamily="34" charset="0"/>
                <a:ea typeface="Calibri Light" panose="020F0302020204030204" pitchFamily="34" charset="0"/>
              </a:rPr>
              <a:t>Managerial</a:t>
            </a:r>
            <a:r>
              <a:rPr lang="en-US" sz="4800" b="1" kern="0" spc="-5" dirty="0">
                <a:solidFill>
                  <a:schemeClr val="tx2"/>
                </a:solidFill>
                <a:effectLst/>
                <a:latin typeface="Calibri Light" panose="020F0302020204030204" pitchFamily="34" charset="0"/>
                <a:ea typeface="Calibri Light" panose="020F0302020204030204" pitchFamily="34" charset="0"/>
              </a:rPr>
              <a:t> </a:t>
            </a:r>
            <a:r>
              <a:rPr lang="en-US" sz="4800" b="1" kern="0" dirty="0">
                <a:solidFill>
                  <a:schemeClr val="tx2"/>
                </a:solidFill>
                <a:effectLst/>
                <a:latin typeface="Calibri Light" panose="020F0302020204030204" pitchFamily="34" charset="0"/>
                <a:ea typeface="Calibri Light" panose="020F0302020204030204" pitchFamily="34" charset="0"/>
              </a:rPr>
              <a:t>Implication</a:t>
            </a:r>
            <a:r>
              <a:rPr lang="en-US" sz="4800" b="1" kern="0" spc="-5" dirty="0">
                <a:solidFill>
                  <a:schemeClr val="tx2"/>
                </a:solidFill>
                <a:effectLst/>
                <a:latin typeface="Calibri Light" panose="020F0302020204030204" pitchFamily="34" charset="0"/>
                <a:ea typeface="Calibri Light" panose="020F0302020204030204" pitchFamily="34" charset="0"/>
              </a:rPr>
              <a:t> </a:t>
            </a:r>
            <a:r>
              <a:rPr lang="en-US" sz="4800" b="1" kern="0" dirty="0">
                <a:solidFill>
                  <a:schemeClr val="tx2"/>
                </a:solidFill>
                <a:effectLst/>
                <a:latin typeface="Calibri Light" panose="020F0302020204030204" pitchFamily="34" charset="0"/>
                <a:ea typeface="Calibri Light" panose="020F0302020204030204" pitchFamily="34" charset="0"/>
              </a:rPr>
              <a:t>&amp;</a:t>
            </a:r>
            <a:r>
              <a:rPr lang="en-US" sz="4800" b="1" kern="0" spc="-15" dirty="0">
                <a:solidFill>
                  <a:schemeClr val="tx2"/>
                </a:solidFill>
                <a:effectLst/>
                <a:latin typeface="Calibri Light" panose="020F0302020204030204" pitchFamily="34" charset="0"/>
                <a:ea typeface="Calibri Light" panose="020F0302020204030204" pitchFamily="34" charset="0"/>
              </a:rPr>
              <a:t> </a:t>
            </a:r>
            <a:r>
              <a:rPr lang="en-US" sz="4800" b="1" kern="0" dirty="0">
                <a:solidFill>
                  <a:schemeClr val="tx2"/>
                </a:solidFill>
                <a:effectLst/>
                <a:latin typeface="Calibri Light" panose="020F0302020204030204" pitchFamily="34" charset="0"/>
                <a:ea typeface="Calibri Light" panose="020F0302020204030204" pitchFamily="34" charset="0"/>
              </a:rPr>
              <a:t>Further Scope</a:t>
            </a:r>
            <a:r>
              <a:rPr lang="en-US" sz="4800" b="1" kern="0" spc="-10" dirty="0">
                <a:solidFill>
                  <a:schemeClr val="tx2"/>
                </a:solidFill>
                <a:effectLst/>
                <a:latin typeface="Calibri Light" panose="020F0302020204030204" pitchFamily="34" charset="0"/>
                <a:ea typeface="Calibri Light" panose="020F0302020204030204" pitchFamily="34" charset="0"/>
              </a:rPr>
              <a:t> </a:t>
            </a:r>
            <a:r>
              <a:rPr lang="en-US" sz="4800" b="1" kern="0" dirty="0">
                <a:solidFill>
                  <a:schemeClr val="tx2"/>
                </a:solidFill>
                <a:effectLst/>
                <a:latin typeface="Calibri Light" panose="020F0302020204030204" pitchFamily="34" charset="0"/>
                <a:ea typeface="Calibri Light" panose="020F0302020204030204" pitchFamily="34" charset="0"/>
              </a:rPr>
              <a:t>of</a:t>
            </a:r>
            <a:r>
              <a:rPr lang="en-US" sz="4800" b="1" kern="0" spc="-10" dirty="0">
                <a:solidFill>
                  <a:schemeClr val="tx2"/>
                </a:solidFill>
                <a:effectLst/>
                <a:latin typeface="Calibri Light" panose="020F0302020204030204" pitchFamily="34" charset="0"/>
                <a:ea typeface="Calibri Light" panose="020F0302020204030204" pitchFamily="34" charset="0"/>
              </a:rPr>
              <a:t> </a:t>
            </a:r>
            <a:r>
              <a:rPr lang="en-US" sz="4800" b="1" kern="0" dirty="0">
                <a:solidFill>
                  <a:schemeClr val="tx2"/>
                </a:solidFill>
                <a:effectLst/>
                <a:latin typeface="Calibri Light" panose="020F0302020204030204" pitchFamily="34" charset="0"/>
                <a:ea typeface="Calibri Light" panose="020F0302020204030204" pitchFamily="34" charset="0"/>
              </a:rPr>
              <a:t>Study</a:t>
            </a:r>
            <a:endParaRPr lang="en-IN" sz="4800" b="1" kern="0" dirty="0">
              <a:solidFill>
                <a:schemeClr val="tx2"/>
              </a:solidFill>
              <a:effectLst/>
              <a:latin typeface="Calibri Light" panose="020F0302020204030204" pitchFamily="34" charset="0"/>
              <a:ea typeface="Calibri Light" panose="020F0302020204030204" pitchFamily="34" charset="0"/>
            </a:endParaRPr>
          </a:p>
        </p:txBody>
      </p:sp>
      <p:sp>
        <p:nvSpPr>
          <p:cNvPr id="8" name="TextBox 7">
            <a:extLst>
              <a:ext uri="{FF2B5EF4-FFF2-40B4-BE49-F238E27FC236}">
                <a16:creationId xmlns:a16="http://schemas.microsoft.com/office/drawing/2014/main" id="{F700A371-E0D5-224B-AB70-DF2BAE19882D}"/>
              </a:ext>
            </a:extLst>
          </p:cNvPr>
          <p:cNvSpPr txBox="1"/>
          <p:nvPr/>
        </p:nvSpPr>
        <p:spPr>
          <a:xfrm>
            <a:off x="1063626" y="3384655"/>
            <a:ext cx="10537824" cy="10300256"/>
          </a:xfrm>
          <a:prstGeom prst="rect">
            <a:avLst/>
          </a:prstGeom>
          <a:noFill/>
        </p:spPr>
        <p:txBody>
          <a:bodyPr wrap="square" rtlCol="0" anchor="t">
            <a:spAutoFit/>
          </a:bodyPr>
          <a:lstStyle/>
          <a:p>
            <a:pPr marL="457200" marR="802640">
              <a:spcBef>
                <a:spcPts val="1375"/>
              </a:spcBef>
              <a:spcAft>
                <a:spcPts val="0"/>
              </a:spcAft>
            </a:pPr>
            <a:r>
              <a:rPr lang="en-US" sz="3200" dirty="0">
                <a:effectLst/>
                <a:latin typeface="Times New Roman" panose="02020603050405020304" pitchFamily="18" charset="0"/>
                <a:ea typeface="Times New Roman" panose="02020603050405020304" pitchFamily="18" charset="0"/>
              </a:rPr>
              <a:t>The results and conclusions of the study shows that these institutions can be great opportunities for Agri-Operations Managers who want to contribute in developing &amp; managing robust supply chain channels.</a:t>
            </a:r>
            <a:endParaRPr lang="en-IN" sz="3200" dirty="0">
              <a:effectLst/>
              <a:latin typeface="Times New Roman" panose="02020603050405020304" pitchFamily="18" charset="0"/>
              <a:ea typeface="Times New Roman" panose="02020603050405020304" pitchFamily="18" charset="0"/>
            </a:endParaRPr>
          </a:p>
          <a:p>
            <a:pPr marL="457200" marR="802640">
              <a:spcBef>
                <a:spcPts val="1375"/>
              </a:spcBef>
              <a:spcAft>
                <a:spcPts val="0"/>
              </a:spcAft>
            </a:pPr>
            <a:r>
              <a:rPr lang="en-US" sz="3200" dirty="0">
                <a:effectLst/>
                <a:latin typeface="Times New Roman" panose="02020603050405020304" pitchFamily="18" charset="0"/>
                <a:ea typeface="Times New Roman" panose="02020603050405020304" pitchFamily="18" charset="0"/>
              </a:rPr>
              <a:t>As here the contribution was made by using operations concept:                                         </a:t>
            </a:r>
          </a:p>
          <a:p>
            <a:pPr marL="457200" marR="802640">
              <a:spcBef>
                <a:spcPts val="1375"/>
              </a:spcBef>
              <a:spcAft>
                <a:spcPts val="0"/>
              </a:spcAft>
            </a:pPr>
            <a:r>
              <a:rPr lang="en-US" sz="3200" dirty="0">
                <a:effectLst/>
                <a:latin typeface="Times New Roman" panose="02020603050405020304" pitchFamily="18" charset="0"/>
                <a:ea typeface="Times New Roman" panose="02020603050405020304" pitchFamily="18" charset="0"/>
              </a:rPr>
              <a:t>- Project 1: Reducing Cost                                                                                                                                      - Project 2: By giving plans to reduce time.</a:t>
            </a:r>
            <a:endParaRPr lang="en-IN" sz="3200" dirty="0">
              <a:effectLst/>
              <a:latin typeface="Times New Roman" panose="02020603050405020304" pitchFamily="18" charset="0"/>
              <a:ea typeface="Times New Roman" panose="02020603050405020304" pitchFamily="18" charset="0"/>
            </a:endParaRPr>
          </a:p>
          <a:p>
            <a:r>
              <a:rPr lang="en-US" sz="3200" dirty="0">
                <a:effectLst/>
                <a:latin typeface="Times New Roman" panose="02020603050405020304" pitchFamily="18" charset="0"/>
                <a:ea typeface="Times New Roman" panose="02020603050405020304" pitchFamily="18" charset="0"/>
              </a:rPr>
              <a:t> </a:t>
            </a:r>
            <a:endParaRPr lang="en-IN" sz="3200" dirty="0">
              <a:effectLst/>
              <a:latin typeface="Times New Roman" panose="02020603050405020304" pitchFamily="18" charset="0"/>
              <a:ea typeface="Times New Roman" panose="02020603050405020304" pitchFamily="18" charset="0"/>
            </a:endParaRPr>
          </a:p>
          <a:p>
            <a:pPr marL="457200"/>
            <a:r>
              <a:rPr lang="en-US" sz="3200" dirty="0">
                <a:effectLst/>
                <a:latin typeface="Times New Roman" panose="02020603050405020304" pitchFamily="18" charset="0"/>
                <a:ea typeface="Times New Roman" panose="02020603050405020304" pitchFamily="18" charset="0"/>
              </a:rPr>
              <a:t>Integrating a huge and diverse workforce through one platform and ensuring the network stability </a:t>
            </a:r>
            <a:endParaRPr lang="en-IN" sz="3200" dirty="0">
              <a:effectLst/>
              <a:latin typeface="Times New Roman" panose="02020603050405020304" pitchFamily="18" charset="0"/>
              <a:ea typeface="Times New Roman" panose="02020603050405020304" pitchFamily="18" charset="0"/>
            </a:endParaRPr>
          </a:p>
          <a:p>
            <a:pPr marL="457200"/>
            <a:r>
              <a:rPr lang="en-US" sz="3200" dirty="0">
                <a:effectLst/>
                <a:latin typeface="Times New Roman" panose="02020603050405020304" pitchFamily="18" charset="0"/>
                <a:ea typeface="Times New Roman" panose="02020603050405020304" pitchFamily="18" charset="0"/>
              </a:rPr>
              <a:t>And longevity is a huge task as well as scope for learning as a manager.</a:t>
            </a:r>
            <a:endParaRPr lang="en-IN" sz="3200" dirty="0">
              <a:effectLst/>
              <a:latin typeface="Times New Roman" panose="02020603050405020304" pitchFamily="18" charset="0"/>
              <a:ea typeface="Times New Roman" panose="02020603050405020304" pitchFamily="18" charset="0"/>
            </a:endParaRPr>
          </a:p>
          <a:p>
            <a:r>
              <a:rPr lang="en-US" sz="3200" dirty="0">
                <a:effectLst/>
                <a:latin typeface="Times New Roman" panose="02020603050405020304" pitchFamily="18" charset="0"/>
                <a:ea typeface="Times New Roman" panose="02020603050405020304" pitchFamily="18" charset="0"/>
              </a:rPr>
              <a:t> </a:t>
            </a:r>
            <a:endParaRPr lang="en-IN" sz="3200" dirty="0">
              <a:effectLst/>
              <a:latin typeface="Times New Roman" panose="02020603050405020304" pitchFamily="18" charset="0"/>
              <a:ea typeface="Times New Roman" panose="02020603050405020304" pitchFamily="18" charset="0"/>
            </a:endParaRPr>
          </a:p>
          <a:p>
            <a:pPr marL="457200" marR="566420">
              <a:spcBef>
                <a:spcPts val="5"/>
              </a:spcBef>
              <a:spcAft>
                <a:spcPts val="0"/>
              </a:spcAft>
            </a:pPr>
            <a:r>
              <a:rPr lang="en-US" sz="3200" dirty="0">
                <a:effectLst/>
                <a:latin typeface="Times New Roman" panose="02020603050405020304" pitchFamily="18" charset="0"/>
                <a:ea typeface="Times New Roman" panose="02020603050405020304" pitchFamily="18" charset="0"/>
              </a:rPr>
              <a:t>Use of new technology like IoT (Internet of Things) &amp; ERP (Enterprise Resource Planning) gives direction to IFFCO to opt and implement more advanced tech in future like </a:t>
            </a:r>
            <a:endParaRPr lang="en-IN" sz="3200" dirty="0">
              <a:effectLst/>
              <a:latin typeface="Times New Roman" panose="02020603050405020304" pitchFamily="18" charset="0"/>
              <a:ea typeface="Times New Roman" panose="02020603050405020304" pitchFamily="18" charset="0"/>
            </a:endParaRPr>
          </a:p>
          <a:p>
            <a:pPr marL="457200" marR="566420">
              <a:spcBef>
                <a:spcPts val="5"/>
              </a:spcBef>
              <a:spcAft>
                <a:spcPts val="0"/>
              </a:spcAft>
            </a:pPr>
            <a:r>
              <a:rPr lang="en-US" sz="3200" dirty="0">
                <a:effectLst/>
                <a:latin typeface="Times New Roman" panose="02020603050405020304" pitchFamily="18" charset="0"/>
                <a:ea typeface="Times New Roman" panose="02020603050405020304" pitchFamily="18" charset="0"/>
              </a:rPr>
              <a:t>Artificial Intelligence for further smoothening the operations.</a:t>
            </a:r>
            <a:endParaRPr lang="en-IN" sz="3200" dirty="0">
              <a:effectLst/>
              <a:latin typeface="Times New Roman" panose="02020603050405020304" pitchFamily="18" charset="0"/>
              <a:ea typeface="Times New Roman" panose="02020603050405020304" pitchFamily="18" charset="0"/>
            </a:endParaRPr>
          </a:p>
        </p:txBody>
      </p:sp>
      <p:cxnSp>
        <p:nvCxnSpPr>
          <p:cNvPr id="9" name="Straight Connector 8">
            <a:extLst>
              <a:ext uri="{FF2B5EF4-FFF2-40B4-BE49-F238E27FC236}">
                <a16:creationId xmlns:a16="http://schemas.microsoft.com/office/drawing/2014/main" id="{FB64588A-9508-554D-A491-525A90951D21}"/>
              </a:ext>
            </a:extLst>
          </p:cNvPr>
          <p:cNvCxnSpPr/>
          <p:nvPr/>
        </p:nvCxnSpPr>
        <p:spPr>
          <a:xfrm>
            <a:off x="1630827" y="3123903"/>
            <a:ext cx="1828800" cy="0"/>
          </a:xfrm>
          <a:prstGeom prst="line">
            <a:avLst/>
          </a:prstGeom>
          <a:ln w="5080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92FAC54D-F1DC-7E4B-8F55-9D860FB5D518}"/>
              </a:ext>
            </a:extLst>
          </p:cNvPr>
          <p:cNvSpPr>
            <a:spLocks noChangeAspect="1"/>
          </p:cNvSpPr>
          <p:nvPr/>
        </p:nvSpPr>
        <p:spPr>
          <a:xfrm>
            <a:off x="4990487" y="10250334"/>
            <a:ext cx="166487" cy="291238"/>
          </a:xfrm>
          <a:custGeom>
            <a:avLst/>
            <a:gdLst>
              <a:gd name="connsiteX0" fmla="*/ 20868 w 166487"/>
              <a:gd name="connsiteY0" fmla="*/ 0 h 291238"/>
              <a:gd name="connsiteX1" fmla="*/ 35623 w 166487"/>
              <a:gd name="connsiteY1" fmla="*/ 6112 h 291238"/>
              <a:gd name="connsiteX2" fmla="*/ 160375 w 166487"/>
              <a:gd name="connsiteY2" fmla="*/ 130864 h 291238"/>
              <a:gd name="connsiteX3" fmla="*/ 160375 w 166487"/>
              <a:gd name="connsiteY3" fmla="*/ 130864 h 291238"/>
              <a:gd name="connsiteX4" fmla="*/ 164959 w 166487"/>
              <a:gd name="connsiteY4" fmla="*/ 137767 h 291238"/>
              <a:gd name="connsiteX5" fmla="*/ 160375 w 166487"/>
              <a:gd name="connsiteY5" fmla="*/ 160375 h 291238"/>
              <a:gd name="connsiteX6" fmla="*/ 35623 w 166487"/>
              <a:gd name="connsiteY6" fmla="*/ 285127 h 291238"/>
              <a:gd name="connsiteX7" fmla="*/ 6112 w 166487"/>
              <a:gd name="connsiteY7" fmla="*/ 285127 h 291238"/>
              <a:gd name="connsiteX8" fmla="*/ 6112 w 166487"/>
              <a:gd name="connsiteY8" fmla="*/ 255616 h 291238"/>
              <a:gd name="connsiteX9" fmla="*/ 116108 w 166487"/>
              <a:gd name="connsiteY9" fmla="*/ 145620 h 291238"/>
              <a:gd name="connsiteX10" fmla="*/ 6111 w 166487"/>
              <a:gd name="connsiteY10" fmla="*/ 35623 h 291238"/>
              <a:gd name="connsiteX11" fmla="*/ 6111 w 166487"/>
              <a:gd name="connsiteY11" fmla="*/ 6112 h 291238"/>
              <a:gd name="connsiteX12" fmla="*/ 6112 w 166487"/>
              <a:gd name="connsiteY12" fmla="*/ 6112 h 291238"/>
              <a:gd name="connsiteX13" fmla="*/ 20868 w 166487"/>
              <a:gd name="connsiteY13" fmla="*/ 0 h 291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487" h="291238">
                <a:moveTo>
                  <a:pt x="20868" y="0"/>
                </a:moveTo>
                <a:cubicBezTo>
                  <a:pt x="26208" y="0"/>
                  <a:pt x="31549" y="2038"/>
                  <a:pt x="35623" y="6112"/>
                </a:cubicBezTo>
                <a:lnTo>
                  <a:pt x="160375" y="130864"/>
                </a:lnTo>
                <a:lnTo>
                  <a:pt x="160375" y="130864"/>
                </a:lnTo>
                <a:lnTo>
                  <a:pt x="164959" y="137767"/>
                </a:lnTo>
                <a:cubicBezTo>
                  <a:pt x="168015" y="145303"/>
                  <a:pt x="166487" y="154263"/>
                  <a:pt x="160375" y="160375"/>
                </a:cubicBezTo>
                <a:lnTo>
                  <a:pt x="35623" y="285127"/>
                </a:lnTo>
                <a:cubicBezTo>
                  <a:pt x="27474" y="293276"/>
                  <a:pt x="14261" y="293276"/>
                  <a:pt x="6112" y="285127"/>
                </a:cubicBezTo>
                <a:cubicBezTo>
                  <a:pt x="-2038" y="276978"/>
                  <a:pt x="-2038" y="263765"/>
                  <a:pt x="6112" y="255616"/>
                </a:cubicBezTo>
                <a:lnTo>
                  <a:pt x="116108" y="145620"/>
                </a:lnTo>
                <a:lnTo>
                  <a:pt x="6111" y="35623"/>
                </a:lnTo>
                <a:cubicBezTo>
                  <a:pt x="-2038" y="27474"/>
                  <a:pt x="-2038" y="14261"/>
                  <a:pt x="6111" y="6112"/>
                </a:cubicBezTo>
                <a:lnTo>
                  <a:pt x="6112" y="6112"/>
                </a:lnTo>
                <a:cubicBezTo>
                  <a:pt x="10187" y="2038"/>
                  <a:pt x="15527" y="0"/>
                  <a:pt x="208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ebo Light" pitchFamily="2" charset="-79"/>
            </a:endParaRPr>
          </a:p>
        </p:txBody>
      </p:sp>
      <p:pic>
        <p:nvPicPr>
          <p:cNvPr id="5" name="Picture Placeholder 4">
            <a:extLst>
              <a:ext uri="{FF2B5EF4-FFF2-40B4-BE49-F238E27FC236}">
                <a16:creationId xmlns:a16="http://schemas.microsoft.com/office/drawing/2014/main" id="{3C9AB0EE-4BBD-E5E9-F232-CF9ABBEB2FB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9367" r="9367"/>
          <a:stretch>
            <a:fillRect/>
          </a:stretch>
        </p:blipFill>
        <p:spPr/>
      </p:pic>
    </p:spTree>
    <p:extLst>
      <p:ext uri="{BB962C8B-B14F-4D97-AF65-F5344CB8AC3E}">
        <p14:creationId xmlns:p14="http://schemas.microsoft.com/office/powerpoint/2010/main" val="3523521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7C046B16-544B-F84B-9DE2-F423944213A4}"/>
              </a:ext>
            </a:extLst>
          </p:cNvPr>
          <p:cNvSpPr txBox="1">
            <a:spLocks/>
          </p:cNvSpPr>
          <p:nvPr/>
        </p:nvSpPr>
        <p:spPr>
          <a:xfrm>
            <a:off x="12503469" y="0"/>
            <a:ext cx="11874181" cy="13716000"/>
          </a:xfrm>
          <a:custGeom>
            <a:avLst/>
            <a:gdLst>
              <a:gd name="connsiteX0" fmla="*/ 491067 w 11874181"/>
              <a:gd name="connsiteY0" fmla="*/ 0 h 13716000"/>
              <a:gd name="connsiteX1" fmla="*/ 9475131 w 11874181"/>
              <a:gd name="connsiteY1" fmla="*/ 0 h 13716000"/>
              <a:gd name="connsiteX2" fmla="*/ 9615441 w 11874181"/>
              <a:gd name="connsiteY2" fmla="*/ 228633 h 13716000"/>
              <a:gd name="connsiteX3" fmla="*/ 10217325 w 11874181"/>
              <a:gd name="connsiteY3" fmla="*/ 1377449 h 13716000"/>
              <a:gd name="connsiteX4" fmla="*/ 10900897 w 11874181"/>
              <a:gd name="connsiteY4" fmla="*/ 7520508 h 13716000"/>
              <a:gd name="connsiteX5" fmla="*/ 11778075 w 11874181"/>
              <a:gd name="connsiteY5" fmla="*/ 8492650 h 13716000"/>
              <a:gd name="connsiteX6" fmla="*/ 11874181 w 11874181"/>
              <a:gd name="connsiteY6" fmla="*/ 8567280 h 13716000"/>
              <a:gd name="connsiteX7" fmla="*/ 11874181 w 11874181"/>
              <a:gd name="connsiteY7" fmla="*/ 13716000 h 13716000"/>
              <a:gd name="connsiteX8" fmla="*/ 2644748 w 11874181"/>
              <a:gd name="connsiteY8" fmla="*/ 13716000 h 13716000"/>
              <a:gd name="connsiteX9" fmla="*/ 2320115 w 11874181"/>
              <a:gd name="connsiteY9" fmla="*/ 13272267 h 13716000"/>
              <a:gd name="connsiteX10" fmla="*/ 426773 w 11874181"/>
              <a:gd name="connsiteY10" fmla="*/ 9444510 h 13716000"/>
              <a:gd name="connsiteX11" fmla="*/ 466954 w 11874181"/>
              <a:gd name="connsiteY11" fmla="*/ 13989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4181" h="13716000">
                <a:moveTo>
                  <a:pt x="491067" y="0"/>
                </a:moveTo>
                <a:lnTo>
                  <a:pt x="9475131" y="0"/>
                </a:lnTo>
                <a:lnTo>
                  <a:pt x="9615441" y="228633"/>
                </a:lnTo>
                <a:cubicBezTo>
                  <a:pt x="9851859" y="627701"/>
                  <a:pt x="10056587" y="1016788"/>
                  <a:pt x="10217325" y="1377449"/>
                </a:cubicBezTo>
                <a:cubicBezTo>
                  <a:pt x="11074599" y="3300972"/>
                  <a:pt x="9941673" y="5706954"/>
                  <a:pt x="10900897" y="7520508"/>
                </a:cubicBezTo>
                <a:cubicBezTo>
                  <a:pt x="11080751" y="7860550"/>
                  <a:pt x="11393181" y="8182806"/>
                  <a:pt x="11778075" y="8492650"/>
                </a:cubicBezTo>
                <a:lnTo>
                  <a:pt x="11874181" y="8567280"/>
                </a:lnTo>
                <a:lnTo>
                  <a:pt x="11874181" y="13716000"/>
                </a:lnTo>
                <a:lnTo>
                  <a:pt x="2644748" y="13716000"/>
                </a:lnTo>
                <a:lnTo>
                  <a:pt x="2320115" y="13272267"/>
                </a:lnTo>
                <a:cubicBezTo>
                  <a:pt x="1478262" y="12062054"/>
                  <a:pt x="798060" y="10716252"/>
                  <a:pt x="426773" y="9444510"/>
                </a:cubicBezTo>
                <a:cubicBezTo>
                  <a:pt x="-254229" y="7118453"/>
                  <a:pt x="-29006" y="3132936"/>
                  <a:pt x="466954" y="139890"/>
                </a:cubicBezTo>
                <a:close/>
              </a:path>
            </a:pathLst>
          </a:custGeom>
          <a:solidFill>
            <a:schemeClr val="bg1">
              <a:lumMod val="95000"/>
            </a:schemeClr>
          </a:solidFill>
          <a:ln w="12700" cap="flat" cmpd="sng" algn="ctr">
            <a:noFill/>
            <a:prstDash val="solid"/>
            <a:miter lim="800000"/>
          </a:ln>
          <a:effectLst/>
        </p:spPr>
        <p:txBody>
          <a:bodyPr/>
          <a:lstStyle/>
          <a:p>
            <a:endParaRPr lang="en-IN"/>
          </a:p>
        </p:txBody>
      </p:sp>
      <p:sp>
        <p:nvSpPr>
          <p:cNvPr id="15" name="TextBox 14">
            <a:extLst>
              <a:ext uri="{FF2B5EF4-FFF2-40B4-BE49-F238E27FC236}">
                <a16:creationId xmlns:a16="http://schemas.microsoft.com/office/drawing/2014/main" id="{A89811B0-9695-364C-8D44-575D7B8D3B5E}"/>
              </a:ext>
            </a:extLst>
          </p:cNvPr>
          <p:cNvSpPr txBox="1"/>
          <p:nvPr/>
        </p:nvSpPr>
        <p:spPr>
          <a:xfrm>
            <a:off x="2290662" y="1482826"/>
            <a:ext cx="6907124" cy="2554545"/>
          </a:xfrm>
          <a:prstGeom prst="rect">
            <a:avLst/>
          </a:prstGeom>
          <a:noFill/>
        </p:spPr>
        <p:txBody>
          <a:bodyPr wrap="square" rtlCol="0" anchor="b">
            <a:spAutoFit/>
          </a:bodyPr>
          <a:lstStyle/>
          <a:p>
            <a:r>
              <a:rPr lang="en-US" sz="8000" dirty="0">
                <a:solidFill>
                  <a:schemeClr val="tx2"/>
                </a:solidFill>
                <a:latin typeface="Heebo Medium" pitchFamily="2" charset="-79"/>
                <a:ea typeface="Arimo" panose="020B0604020202020204" pitchFamily="34" charset="0"/>
                <a:cs typeface="Arimo" panose="020B0604020202020204" pitchFamily="34" charset="0"/>
              </a:rPr>
              <a:t>About the Cooperative</a:t>
            </a:r>
          </a:p>
        </p:txBody>
      </p:sp>
      <p:sp>
        <p:nvSpPr>
          <p:cNvPr id="17" name="TextBox 16">
            <a:extLst>
              <a:ext uri="{FF2B5EF4-FFF2-40B4-BE49-F238E27FC236}">
                <a16:creationId xmlns:a16="http://schemas.microsoft.com/office/drawing/2014/main" id="{886F5858-2A75-C64C-91FF-E5E584F45CFB}"/>
              </a:ext>
            </a:extLst>
          </p:cNvPr>
          <p:cNvSpPr txBox="1"/>
          <p:nvPr/>
        </p:nvSpPr>
        <p:spPr>
          <a:xfrm>
            <a:off x="2290662" y="4608424"/>
            <a:ext cx="9898164" cy="7478970"/>
          </a:xfrm>
          <a:prstGeom prst="rect">
            <a:avLst/>
          </a:prstGeom>
          <a:noFill/>
        </p:spPr>
        <p:txBody>
          <a:bodyPr wrap="square" rtlCol="0" anchor="t">
            <a:spAutoFit/>
          </a:bodyPr>
          <a:lstStyle/>
          <a:p>
            <a:pPr algn="l"/>
            <a:r>
              <a:rPr lang="en-US" sz="2400" b="0" i="0" dirty="0">
                <a:solidFill>
                  <a:schemeClr val="accent5">
                    <a:lumMod val="50000"/>
                  </a:schemeClr>
                </a:solidFill>
                <a:effectLst/>
                <a:latin typeface="Söhne"/>
              </a:rPr>
              <a:t>IFFCO, short for </a:t>
            </a:r>
            <a:r>
              <a:rPr lang="en-US" sz="2400" b="1" i="0" dirty="0">
                <a:solidFill>
                  <a:schemeClr val="accent5">
                    <a:lumMod val="50000"/>
                  </a:schemeClr>
                </a:solidFill>
                <a:effectLst/>
                <a:latin typeface="Söhne"/>
              </a:rPr>
              <a:t>Indian Farmers Fertilizer Cooperative Limited</a:t>
            </a:r>
            <a:r>
              <a:rPr lang="en-US" sz="2400" b="0" i="0" dirty="0">
                <a:solidFill>
                  <a:schemeClr val="accent5">
                    <a:lumMod val="50000"/>
                  </a:schemeClr>
                </a:solidFill>
                <a:effectLst/>
                <a:latin typeface="Söhne"/>
              </a:rPr>
              <a:t>, is a cooperative society in India that primarily operates in the agriculture sector. It was founded in </a:t>
            </a:r>
            <a:r>
              <a:rPr lang="en-US" sz="2400" b="1" i="0" dirty="0">
                <a:solidFill>
                  <a:schemeClr val="accent5">
                    <a:lumMod val="50000"/>
                  </a:schemeClr>
                </a:solidFill>
                <a:effectLst/>
                <a:latin typeface="Söhne"/>
              </a:rPr>
              <a:t>1967</a:t>
            </a:r>
            <a:r>
              <a:rPr lang="en-US" sz="2400" b="0" i="0" dirty="0">
                <a:solidFill>
                  <a:schemeClr val="accent5">
                    <a:lumMod val="50000"/>
                  </a:schemeClr>
                </a:solidFill>
                <a:effectLst/>
                <a:latin typeface="Söhne"/>
              </a:rPr>
              <a:t> and is headquartered in </a:t>
            </a:r>
            <a:r>
              <a:rPr lang="en-US" sz="2400" b="1" i="0" dirty="0">
                <a:solidFill>
                  <a:schemeClr val="accent5">
                    <a:lumMod val="50000"/>
                  </a:schemeClr>
                </a:solidFill>
                <a:effectLst/>
                <a:latin typeface="Söhne"/>
              </a:rPr>
              <a:t>New Delhi, India</a:t>
            </a:r>
            <a:r>
              <a:rPr lang="en-US" sz="2400" b="0" i="0" dirty="0">
                <a:solidFill>
                  <a:schemeClr val="accent5">
                    <a:lumMod val="50000"/>
                  </a:schemeClr>
                </a:solidFill>
                <a:effectLst/>
                <a:latin typeface="Söhne"/>
              </a:rPr>
              <a:t>.</a:t>
            </a:r>
          </a:p>
          <a:p>
            <a:pPr algn="l"/>
            <a:r>
              <a:rPr lang="en-US" sz="2400" b="0" i="0" dirty="0">
                <a:solidFill>
                  <a:schemeClr val="accent5">
                    <a:lumMod val="50000"/>
                  </a:schemeClr>
                </a:solidFill>
                <a:effectLst/>
                <a:latin typeface="Söhne"/>
              </a:rPr>
              <a:t>IFFCO plays a significant role in the agricultural industry by manufacturing and marketing a wide range of fertilizers, including </a:t>
            </a:r>
            <a:r>
              <a:rPr lang="en-US" sz="2400" b="1" i="0" dirty="0">
                <a:solidFill>
                  <a:schemeClr val="accent5">
                    <a:lumMod val="50000"/>
                  </a:schemeClr>
                </a:solidFill>
                <a:effectLst/>
                <a:latin typeface="Söhne"/>
              </a:rPr>
              <a:t>urea, DAP (Di-Ammonium Phosphate), NPK (Nitrogen, Phosphorus, and Potassium) fertilizers, and other agricultural chemicals.</a:t>
            </a:r>
            <a:r>
              <a:rPr lang="en-US" sz="2400" b="0" i="0" dirty="0">
                <a:solidFill>
                  <a:schemeClr val="accent5">
                    <a:lumMod val="50000"/>
                  </a:schemeClr>
                </a:solidFill>
                <a:effectLst/>
                <a:latin typeface="Söhne"/>
              </a:rPr>
              <a:t> The cooperative society works with over </a:t>
            </a:r>
            <a:r>
              <a:rPr lang="en-US" sz="2400" b="1" i="0" dirty="0">
                <a:solidFill>
                  <a:schemeClr val="accent5">
                    <a:lumMod val="50000"/>
                  </a:schemeClr>
                </a:solidFill>
                <a:effectLst/>
                <a:latin typeface="Söhne"/>
              </a:rPr>
              <a:t>36,000</a:t>
            </a:r>
            <a:r>
              <a:rPr lang="en-US" sz="2400" b="0" i="0" dirty="0">
                <a:solidFill>
                  <a:schemeClr val="accent5">
                    <a:lumMod val="50000"/>
                  </a:schemeClr>
                </a:solidFill>
                <a:effectLst/>
                <a:latin typeface="Söhne"/>
              </a:rPr>
              <a:t> member cooperatives and serves more than </a:t>
            </a:r>
            <a:r>
              <a:rPr lang="en-US" sz="2400" b="1" i="0" dirty="0">
                <a:solidFill>
                  <a:schemeClr val="accent5">
                    <a:lumMod val="50000"/>
                  </a:schemeClr>
                </a:solidFill>
                <a:effectLst/>
                <a:latin typeface="Söhne"/>
              </a:rPr>
              <a:t>55 million farmers </a:t>
            </a:r>
            <a:r>
              <a:rPr lang="en-US" sz="2400" b="0" i="0" dirty="0">
                <a:solidFill>
                  <a:schemeClr val="accent5">
                    <a:lumMod val="50000"/>
                  </a:schemeClr>
                </a:solidFill>
                <a:effectLst/>
                <a:latin typeface="Söhne"/>
              </a:rPr>
              <a:t>across India.</a:t>
            </a:r>
          </a:p>
          <a:p>
            <a:pPr algn="l"/>
            <a:r>
              <a:rPr lang="en-US" sz="2400" b="0" i="0" dirty="0">
                <a:solidFill>
                  <a:schemeClr val="accent5">
                    <a:lumMod val="50000"/>
                  </a:schemeClr>
                </a:solidFill>
                <a:effectLst/>
                <a:latin typeface="Söhne"/>
              </a:rPr>
              <a:t>Apart from fertilizer production and distribution, IFFCO is involved in various other agricultural activities and initiatives. It promotes modern agricultural techniques, provides agricultural education and training, promotes crop insurance, and supports farmers with access to credit and technology. IFFCO also has interests in various sectors like food processing, general insurance, rural telecommunications, and power.</a:t>
            </a:r>
          </a:p>
          <a:p>
            <a:pPr algn="l"/>
            <a:r>
              <a:rPr lang="en-US" sz="2400" b="0" i="0" dirty="0">
                <a:solidFill>
                  <a:schemeClr val="accent5">
                    <a:lumMod val="50000"/>
                  </a:schemeClr>
                </a:solidFill>
                <a:effectLst/>
                <a:latin typeface="Söhne"/>
              </a:rPr>
              <a:t>IFFCO is known for its commitment to </a:t>
            </a:r>
            <a:r>
              <a:rPr lang="en-US" sz="2400" b="1" i="0" dirty="0">
                <a:solidFill>
                  <a:schemeClr val="accent5">
                    <a:lumMod val="50000"/>
                  </a:schemeClr>
                </a:solidFill>
                <a:effectLst/>
                <a:latin typeface="Söhne"/>
              </a:rPr>
              <a:t>sustainable and eco-friendly agricultural practices</a:t>
            </a:r>
            <a:r>
              <a:rPr lang="en-US" sz="2400" b="0" i="0" dirty="0">
                <a:solidFill>
                  <a:schemeClr val="accent5">
                    <a:lumMod val="50000"/>
                  </a:schemeClr>
                </a:solidFill>
                <a:effectLst/>
                <a:latin typeface="Söhne"/>
              </a:rPr>
              <a:t>. It emphasizes the importance of balanced fertilizer use and educates farmers about proper fertilizer application to enhance crop productivity and reduce environmental impact.</a:t>
            </a:r>
          </a:p>
          <a:p>
            <a:pPr algn="l"/>
            <a:r>
              <a:rPr lang="en-US" sz="2400" b="0" i="0" dirty="0">
                <a:solidFill>
                  <a:schemeClr val="accent5">
                    <a:lumMod val="50000"/>
                  </a:schemeClr>
                </a:solidFill>
                <a:effectLst/>
                <a:latin typeface="Söhne"/>
              </a:rPr>
              <a:t>Overall, IFFCO plays a vital role in supporting Indian farmers and contributing to the agricultural development of the country.</a:t>
            </a:r>
          </a:p>
        </p:txBody>
      </p:sp>
      <p:cxnSp>
        <p:nvCxnSpPr>
          <p:cNvPr id="13" name="Straight Connector 12">
            <a:extLst>
              <a:ext uri="{FF2B5EF4-FFF2-40B4-BE49-F238E27FC236}">
                <a16:creationId xmlns:a16="http://schemas.microsoft.com/office/drawing/2014/main" id="{34A9A394-64BB-4F4A-BCAC-AC31EE485EA5}"/>
              </a:ext>
            </a:extLst>
          </p:cNvPr>
          <p:cNvCxnSpPr/>
          <p:nvPr/>
        </p:nvCxnSpPr>
        <p:spPr>
          <a:xfrm>
            <a:off x="2400663" y="4298122"/>
            <a:ext cx="1828800" cy="0"/>
          </a:xfrm>
          <a:prstGeom prst="line">
            <a:avLst/>
          </a:prstGeom>
          <a:ln w="5080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7A337D52-425F-6B41-9DF6-02A6B623107D}"/>
              </a:ext>
            </a:extLst>
          </p:cNvPr>
          <p:cNvSpPr/>
          <p:nvPr/>
        </p:nvSpPr>
        <p:spPr>
          <a:xfrm>
            <a:off x="2407539" y="12399683"/>
            <a:ext cx="3867507" cy="875459"/>
          </a:xfrm>
          <a:prstGeom prst="roundRect">
            <a:avLst>
              <a:gd name="adj" fmla="val 50000"/>
            </a:avLst>
          </a:prstGeom>
          <a:gradFill>
            <a:gsLst>
              <a:gs pos="6000">
                <a:schemeClr val="accent1"/>
              </a:gs>
              <a:gs pos="94000">
                <a:schemeClr val="accent4"/>
              </a:gs>
            </a:gsLst>
            <a:lin ang="7200000" scaled="0"/>
          </a:gra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ebo Light" pitchFamily="2" charset="-79"/>
            </a:endParaRPr>
          </a:p>
        </p:txBody>
      </p:sp>
      <p:sp>
        <p:nvSpPr>
          <p:cNvPr id="18" name="TextBox 17">
            <a:extLst>
              <a:ext uri="{FF2B5EF4-FFF2-40B4-BE49-F238E27FC236}">
                <a16:creationId xmlns:a16="http://schemas.microsoft.com/office/drawing/2014/main" id="{B24EC23B-002E-9143-86B7-823A8B95EA63}"/>
              </a:ext>
            </a:extLst>
          </p:cNvPr>
          <p:cNvSpPr txBox="1"/>
          <p:nvPr/>
        </p:nvSpPr>
        <p:spPr>
          <a:xfrm>
            <a:off x="2864778" y="12633391"/>
            <a:ext cx="2547493" cy="477054"/>
          </a:xfrm>
          <a:prstGeom prst="rect">
            <a:avLst/>
          </a:prstGeom>
          <a:noFill/>
        </p:spPr>
        <p:txBody>
          <a:bodyPr wrap="none" rtlCol="0" anchor="ctr">
            <a:spAutoFit/>
          </a:bodyPr>
          <a:lstStyle/>
          <a:p>
            <a:pPr algn="ctr"/>
            <a:r>
              <a:rPr lang="en-US" sz="2500" spc="300" dirty="0">
                <a:solidFill>
                  <a:schemeClr val="bg2"/>
                </a:solidFill>
                <a:latin typeface="Heebo Medium" pitchFamily="2" charset="-79"/>
                <a:cs typeface="Heebo Medium" pitchFamily="2" charset="-79"/>
                <a:hlinkClick r:id="rId2">
                  <a:extLst>
                    <a:ext uri="{A12FA001-AC4F-418D-AE19-62706E023703}">
                      <ahyp:hlinkClr xmlns:ahyp="http://schemas.microsoft.com/office/drawing/2018/hyperlinkcolor" val="tx"/>
                    </a:ext>
                  </a:extLst>
                </a:hlinkClick>
              </a:rPr>
              <a:t>KNOW MORE </a:t>
            </a:r>
            <a:endParaRPr lang="en-US" sz="2500" spc="300" dirty="0">
              <a:solidFill>
                <a:schemeClr val="bg2"/>
              </a:solidFill>
              <a:latin typeface="Heebo Medium" pitchFamily="2" charset="-79"/>
              <a:cs typeface="Heebo Medium" pitchFamily="2" charset="-79"/>
            </a:endParaRPr>
          </a:p>
        </p:txBody>
      </p:sp>
      <p:sp>
        <p:nvSpPr>
          <p:cNvPr id="26" name="Freeform 25">
            <a:extLst>
              <a:ext uri="{FF2B5EF4-FFF2-40B4-BE49-F238E27FC236}">
                <a16:creationId xmlns:a16="http://schemas.microsoft.com/office/drawing/2014/main" id="{CAADF51B-3457-E943-8A70-FE1925629722}"/>
              </a:ext>
            </a:extLst>
          </p:cNvPr>
          <p:cNvSpPr>
            <a:spLocks noChangeAspect="1"/>
          </p:cNvSpPr>
          <p:nvPr/>
        </p:nvSpPr>
        <p:spPr>
          <a:xfrm>
            <a:off x="5760323" y="10445549"/>
            <a:ext cx="166487" cy="291238"/>
          </a:xfrm>
          <a:custGeom>
            <a:avLst/>
            <a:gdLst>
              <a:gd name="connsiteX0" fmla="*/ 20868 w 166487"/>
              <a:gd name="connsiteY0" fmla="*/ 0 h 291238"/>
              <a:gd name="connsiteX1" fmla="*/ 35623 w 166487"/>
              <a:gd name="connsiteY1" fmla="*/ 6112 h 291238"/>
              <a:gd name="connsiteX2" fmla="*/ 160375 w 166487"/>
              <a:gd name="connsiteY2" fmla="*/ 130864 h 291238"/>
              <a:gd name="connsiteX3" fmla="*/ 160375 w 166487"/>
              <a:gd name="connsiteY3" fmla="*/ 130864 h 291238"/>
              <a:gd name="connsiteX4" fmla="*/ 164959 w 166487"/>
              <a:gd name="connsiteY4" fmla="*/ 137767 h 291238"/>
              <a:gd name="connsiteX5" fmla="*/ 160375 w 166487"/>
              <a:gd name="connsiteY5" fmla="*/ 160375 h 291238"/>
              <a:gd name="connsiteX6" fmla="*/ 35623 w 166487"/>
              <a:gd name="connsiteY6" fmla="*/ 285127 h 291238"/>
              <a:gd name="connsiteX7" fmla="*/ 6112 w 166487"/>
              <a:gd name="connsiteY7" fmla="*/ 285127 h 291238"/>
              <a:gd name="connsiteX8" fmla="*/ 6112 w 166487"/>
              <a:gd name="connsiteY8" fmla="*/ 255616 h 291238"/>
              <a:gd name="connsiteX9" fmla="*/ 116108 w 166487"/>
              <a:gd name="connsiteY9" fmla="*/ 145620 h 291238"/>
              <a:gd name="connsiteX10" fmla="*/ 6111 w 166487"/>
              <a:gd name="connsiteY10" fmla="*/ 35623 h 291238"/>
              <a:gd name="connsiteX11" fmla="*/ 6111 w 166487"/>
              <a:gd name="connsiteY11" fmla="*/ 6112 h 291238"/>
              <a:gd name="connsiteX12" fmla="*/ 6112 w 166487"/>
              <a:gd name="connsiteY12" fmla="*/ 6112 h 291238"/>
              <a:gd name="connsiteX13" fmla="*/ 20868 w 166487"/>
              <a:gd name="connsiteY13" fmla="*/ 0 h 291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487" h="291238">
                <a:moveTo>
                  <a:pt x="20868" y="0"/>
                </a:moveTo>
                <a:cubicBezTo>
                  <a:pt x="26208" y="0"/>
                  <a:pt x="31549" y="2038"/>
                  <a:pt x="35623" y="6112"/>
                </a:cubicBezTo>
                <a:lnTo>
                  <a:pt x="160375" y="130864"/>
                </a:lnTo>
                <a:lnTo>
                  <a:pt x="160375" y="130864"/>
                </a:lnTo>
                <a:lnTo>
                  <a:pt x="164959" y="137767"/>
                </a:lnTo>
                <a:cubicBezTo>
                  <a:pt x="168015" y="145303"/>
                  <a:pt x="166487" y="154263"/>
                  <a:pt x="160375" y="160375"/>
                </a:cubicBezTo>
                <a:lnTo>
                  <a:pt x="35623" y="285127"/>
                </a:lnTo>
                <a:cubicBezTo>
                  <a:pt x="27474" y="293276"/>
                  <a:pt x="14261" y="293276"/>
                  <a:pt x="6112" y="285127"/>
                </a:cubicBezTo>
                <a:cubicBezTo>
                  <a:pt x="-2038" y="276978"/>
                  <a:pt x="-2038" y="263765"/>
                  <a:pt x="6112" y="255616"/>
                </a:cubicBezTo>
                <a:lnTo>
                  <a:pt x="116108" y="145620"/>
                </a:lnTo>
                <a:lnTo>
                  <a:pt x="6111" y="35623"/>
                </a:lnTo>
                <a:cubicBezTo>
                  <a:pt x="-2038" y="27474"/>
                  <a:pt x="-2038" y="14261"/>
                  <a:pt x="6111" y="6112"/>
                </a:cubicBezTo>
                <a:lnTo>
                  <a:pt x="6112" y="6112"/>
                </a:lnTo>
                <a:cubicBezTo>
                  <a:pt x="10187" y="2038"/>
                  <a:pt x="15527" y="0"/>
                  <a:pt x="208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ebo Light" pitchFamily="2" charset="-79"/>
            </a:endParaRPr>
          </a:p>
        </p:txBody>
      </p:sp>
      <p:sp>
        <p:nvSpPr>
          <p:cNvPr id="2" name="Freeform 23">
            <a:extLst>
              <a:ext uri="{FF2B5EF4-FFF2-40B4-BE49-F238E27FC236}">
                <a16:creationId xmlns:a16="http://schemas.microsoft.com/office/drawing/2014/main" id="{F4B77E6A-6107-0A4C-50BE-7447585635B0}"/>
              </a:ext>
            </a:extLst>
          </p:cNvPr>
          <p:cNvSpPr>
            <a:spLocks noChangeAspect="1"/>
          </p:cNvSpPr>
          <p:nvPr/>
        </p:nvSpPr>
        <p:spPr>
          <a:xfrm>
            <a:off x="5526146" y="12730882"/>
            <a:ext cx="166487" cy="291238"/>
          </a:xfrm>
          <a:custGeom>
            <a:avLst/>
            <a:gdLst>
              <a:gd name="connsiteX0" fmla="*/ 20868 w 166487"/>
              <a:gd name="connsiteY0" fmla="*/ 0 h 291238"/>
              <a:gd name="connsiteX1" fmla="*/ 35623 w 166487"/>
              <a:gd name="connsiteY1" fmla="*/ 6112 h 291238"/>
              <a:gd name="connsiteX2" fmla="*/ 160375 w 166487"/>
              <a:gd name="connsiteY2" fmla="*/ 130864 h 291238"/>
              <a:gd name="connsiteX3" fmla="*/ 160375 w 166487"/>
              <a:gd name="connsiteY3" fmla="*/ 130864 h 291238"/>
              <a:gd name="connsiteX4" fmla="*/ 164959 w 166487"/>
              <a:gd name="connsiteY4" fmla="*/ 137767 h 291238"/>
              <a:gd name="connsiteX5" fmla="*/ 160375 w 166487"/>
              <a:gd name="connsiteY5" fmla="*/ 160375 h 291238"/>
              <a:gd name="connsiteX6" fmla="*/ 35623 w 166487"/>
              <a:gd name="connsiteY6" fmla="*/ 285127 h 291238"/>
              <a:gd name="connsiteX7" fmla="*/ 6112 w 166487"/>
              <a:gd name="connsiteY7" fmla="*/ 285127 h 291238"/>
              <a:gd name="connsiteX8" fmla="*/ 6112 w 166487"/>
              <a:gd name="connsiteY8" fmla="*/ 255616 h 291238"/>
              <a:gd name="connsiteX9" fmla="*/ 116108 w 166487"/>
              <a:gd name="connsiteY9" fmla="*/ 145620 h 291238"/>
              <a:gd name="connsiteX10" fmla="*/ 6111 w 166487"/>
              <a:gd name="connsiteY10" fmla="*/ 35623 h 291238"/>
              <a:gd name="connsiteX11" fmla="*/ 6111 w 166487"/>
              <a:gd name="connsiteY11" fmla="*/ 6112 h 291238"/>
              <a:gd name="connsiteX12" fmla="*/ 6112 w 166487"/>
              <a:gd name="connsiteY12" fmla="*/ 6112 h 291238"/>
              <a:gd name="connsiteX13" fmla="*/ 20868 w 166487"/>
              <a:gd name="connsiteY13" fmla="*/ 0 h 291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487" h="291238">
                <a:moveTo>
                  <a:pt x="20868" y="0"/>
                </a:moveTo>
                <a:cubicBezTo>
                  <a:pt x="26208" y="0"/>
                  <a:pt x="31549" y="2038"/>
                  <a:pt x="35623" y="6112"/>
                </a:cubicBezTo>
                <a:lnTo>
                  <a:pt x="160375" y="130864"/>
                </a:lnTo>
                <a:lnTo>
                  <a:pt x="160375" y="130864"/>
                </a:lnTo>
                <a:lnTo>
                  <a:pt x="164959" y="137767"/>
                </a:lnTo>
                <a:cubicBezTo>
                  <a:pt x="168015" y="145303"/>
                  <a:pt x="166487" y="154263"/>
                  <a:pt x="160375" y="160375"/>
                </a:cubicBezTo>
                <a:lnTo>
                  <a:pt x="35623" y="285127"/>
                </a:lnTo>
                <a:cubicBezTo>
                  <a:pt x="27474" y="293276"/>
                  <a:pt x="14261" y="293276"/>
                  <a:pt x="6112" y="285127"/>
                </a:cubicBezTo>
                <a:cubicBezTo>
                  <a:pt x="-2038" y="276978"/>
                  <a:pt x="-2038" y="263765"/>
                  <a:pt x="6112" y="255616"/>
                </a:cubicBezTo>
                <a:lnTo>
                  <a:pt x="116108" y="145620"/>
                </a:lnTo>
                <a:lnTo>
                  <a:pt x="6111" y="35623"/>
                </a:lnTo>
                <a:cubicBezTo>
                  <a:pt x="-2038" y="27474"/>
                  <a:pt x="-2038" y="14261"/>
                  <a:pt x="6111" y="6112"/>
                </a:cubicBezTo>
                <a:lnTo>
                  <a:pt x="6112" y="6112"/>
                </a:lnTo>
                <a:cubicBezTo>
                  <a:pt x="10187" y="2038"/>
                  <a:pt x="15527" y="0"/>
                  <a:pt x="208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ebo Light" pitchFamily="2" charset="-79"/>
            </a:endParaRPr>
          </a:p>
        </p:txBody>
      </p:sp>
      <p:pic>
        <p:nvPicPr>
          <p:cNvPr id="19" name="Picture Placeholder 18">
            <a:extLst>
              <a:ext uri="{FF2B5EF4-FFF2-40B4-BE49-F238E27FC236}">
                <a16:creationId xmlns:a16="http://schemas.microsoft.com/office/drawing/2014/main" id="{0DB69372-71C4-9C08-AA57-7BC3104B71B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5553" r="15553"/>
          <a:stretch>
            <a:fillRect/>
          </a:stretch>
        </p:blipFill>
        <p:spPr/>
      </p:pic>
    </p:spTree>
    <p:extLst>
      <p:ext uri="{BB962C8B-B14F-4D97-AF65-F5344CB8AC3E}">
        <p14:creationId xmlns:p14="http://schemas.microsoft.com/office/powerpoint/2010/main" val="2344346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CCAF6DFA-D162-FD4A-ACA6-D6B5F7923F32}"/>
              </a:ext>
            </a:extLst>
          </p:cNvPr>
          <p:cNvSpPr txBox="1">
            <a:spLocks/>
          </p:cNvSpPr>
          <p:nvPr/>
        </p:nvSpPr>
        <p:spPr>
          <a:xfrm>
            <a:off x="-1" y="-1"/>
            <a:ext cx="11921809" cy="13716001"/>
          </a:xfrm>
          <a:custGeom>
            <a:avLst/>
            <a:gdLst>
              <a:gd name="connsiteX0" fmla="*/ 0 w 11423496"/>
              <a:gd name="connsiteY0" fmla="*/ 0 h 13142694"/>
              <a:gd name="connsiteX1" fmla="*/ 54353 w 11423496"/>
              <a:gd name="connsiteY1" fmla="*/ 17215 h 13142694"/>
              <a:gd name="connsiteX2" fmla="*/ 5645186 w 11423496"/>
              <a:gd name="connsiteY2" fmla="*/ 3184047 h 13142694"/>
              <a:gd name="connsiteX3" fmla="*/ 11370912 w 11423496"/>
              <a:gd name="connsiteY3" fmla="*/ 12997667 h 13142694"/>
              <a:gd name="connsiteX4" fmla="*/ 11423496 w 11423496"/>
              <a:gd name="connsiteY4" fmla="*/ 13142694 h 13142694"/>
              <a:gd name="connsiteX5" fmla="*/ 0 w 11423496"/>
              <a:gd name="connsiteY5" fmla="*/ 13142694 h 1314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3496" h="13142694">
                <a:moveTo>
                  <a:pt x="0" y="0"/>
                </a:moveTo>
                <a:lnTo>
                  <a:pt x="54353" y="17215"/>
                </a:lnTo>
                <a:cubicBezTo>
                  <a:pt x="2105609" y="695857"/>
                  <a:pt x="4177945" y="1842752"/>
                  <a:pt x="5645186" y="3184047"/>
                </a:cubicBezTo>
                <a:cubicBezTo>
                  <a:pt x="7842882" y="5190054"/>
                  <a:pt x="10157819" y="9725671"/>
                  <a:pt x="11370912" y="12997667"/>
                </a:cubicBezTo>
                <a:lnTo>
                  <a:pt x="11423496" y="13142694"/>
                </a:lnTo>
                <a:lnTo>
                  <a:pt x="0" y="13142694"/>
                </a:lnTo>
                <a:close/>
              </a:path>
            </a:pathLst>
          </a:custGeom>
          <a:solidFill>
            <a:schemeClr val="bg1">
              <a:lumMod val="95000"/>
            </a:schemeClr>
          </a:solidFill>
          <a:ln w="12700" cap="flat" cmpd="sng" algn="ctr">
            <a:noFill/>
            <a:prstDash val="solid"/>
            <a:miter lim="800000"/>
          </a:ln>
          <a:effectLst/>
        </p:spPr>
        <p:txBody>
          <a:bodyPr/>
          <a:lstStyle/>
          <a:p>
            <a:endParaRPr lang="en-IN"/>
          </a:p>
        </p:txBody>
      </p:sp>
      <p:sp>
        <p:nvSpPr>
          <p:cNvPr id="6" name="TextBox 5">
            <a:extLst>
              <a:ext uri="{FF2B5EF4-FFF2-40B4-BE49-F238E27FC236}">
                <a16:creationId xmlns:a16="http://schemas.microsoft.com/office/drawing/2014/main" id="{FC152694-DCBE-DD43-9204-3A556AECA7C9}"/>
              </a:ext>
            </a:extLst>
          </p:cNvPr>
          <p:cNvSpPr txBox="1"/>
          <p:nvPr/>
        </p:nvSpPr>
        <p:spPr>
          <a:xfrm>
            <a:off x="13583502" y="2926309"/>
            <a:ext cx="8046788" cy="1695336"/>
          </a:xfrm>
          <a:prstGeom prst="rect">
            <a:avLst/>
          </a:prstGeom>
          <a:noFill/>
        </p:spPr>
        <p:txBody>
          <a:bodyPr wrap="square" rtlCol="0" anchor="b">
            <a:spAutoFit/>
          </a:bodyPr>
          <a:lstStyle/>
          <a:p>
            <a:pPr>
              <a:lnSpc>
                <a:spcPts val="12500"/>
              </a:lnSpc>
            </a:pPr>
            <a:r>
              <a:rPr lang="en-US" sz="9600" dirty="0">
                <a:solidFill>
                  <a:schemeClr val="tx2"/>
                </a:solidFill>
                <a:latin typeface="Heebo Medium" pitchFamily="2" charset="-79"/>
                <a:ea typeface="Arimo" panose="020B0604020202020204" pitchFamily="34" charset="0"/>
                <a:cs typeface="Arimo" panose="020B0604020202020204" pitchFamily="34" charset="0"/>
              </a:rPr>
              <a:t>References</a:t>
            </a:r>
          </a:p>
        </p:txBody>
      </p:sp>
      <p:sp>
        <p:nvSpPr>
          <p:cNvPr id="7" name="TextBox 6">
            <a:extLst>
              <a:ext uri="{FF2B5EF4-FFF2-40B4-BE49-F238E27FC236}">
                <a16:creationId xmlns:a16="http://schemas.microsoft.com/office/drawing/2014/main" id="{5CB98C13-69B7-544C-B1A4-193C5BE7D944}"/>
              </a:ext>
            </a:extLst>
          </p:cNvPr>
          <p:cNvSpPr txBox="1"/>
          <p:nvPr/>
        </p:nvSpPr>
        <p:spPr>
          <a:xfrm>
            <a:off x="13583501" y="5444363"/>
            <a:ext cx="10362349" cy="5565947"/>
          </a:xfrm>
          <a:prstGeom prst="rect">
            <a:avLst/>
          </a:prstGeom>
          <a:noFill/>
        </p:spPr>
        <p:txBody>
          <a:bodyPr wrap="square" rtlCol="0" anchor="t">
            <a:spAutoFit/>
          </a:bodyPr>
          <a:lstStyle/>
          <a:p>
            <a:pPr marL="342900" lvl="0" indent="-342900">
              <a:lnSpc>
                <a:spcPct val="150000"/>
              </a:lnSpc>
              <a:buSzPts val="1200"/>
              <a:buFont typeface="Symbol" panose="05050102010706020507" pitchFamily="18" charset="2"/>
              <a:buChar char=""/>
              <a:tabLst>
                <a:tab pos="914400" algn="l"/>
                <a:tab pos="915035" algn="l"/>
              </a:tabLst>
            </a:pPr>
            <a:r>
              <a:rPr lang="en-US" sz="2400" u="sng" dirty="0">
                <a:solidFill>
                  <a:srgbClr val="0563C1"/>
                </a:solidFill>
                <a:effectLst/>
                <a:latin typeface="Times New Roman" panose="02020603050405020304" pitchFamily="18" charset="0"/>
                <a:ea typeface="Symbol" panose="05050102010706020507" pitchFamily="18" charset="2"/>
                <a:cs typeface="Symbol" panose="05050102010706020507" pitchFamily="18" charset="2"/>
                <a:hlinkClick r:id="rId2"/>
              </a:rPr>
              <a:t>https://www.iffco.in/en/corporate</a:t>
            </a:r>
            <a:endParaRPr lang="en-IN" sz="240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nSpc>
                <a:spcPct val="150000"/>
              </a:lnSpc>
              <a:buSzPts val="1200"/>
              <a:buFont typeface="Symbol" panose="05050102010706020507" pitchFamily="18" charset="2"/>
              <a:buChar char=""/>
              <a:tabLst>
                <a:tab pos="914400" algn="l"/>
                <a:tab pos="915035" algn="l"/>
              </a:tabLst>
            </a:pPr>
            <a:r>
              <a:rPr lang="en-US" sz="2400" u="sng" dirty="0">
                <a:solidFill>
                  <a:srgbClr val="0563C1"/>
                </a:solidFill>
                <a:effectLst/>
                <a:latin typeface="Times New Roman" panose="02020603050405020304" pitchFamily="18" charset="0"/>
                <a:ea typeface="Symbol" panose="05050102010706020507" pitchFamily="18" charset="2"/>
                <a:cs typeface="Symbol" panose="05050102010706020507" pitchFamily="18" charset="2"/>
                <a:hlinkClick r:id="rId3"/>
              </a:rPr>
              <a:t>https://www.fois.indianrail.gov.in/FOISWebPortal/index.jsp</a:t>
            </a:r>
            <a:endParaRPr lang="en-IN" sz="240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nSpc>
                <a:spcPct val="150000"/>
              </a:lnSpc>
              <a:buSzPts val="1200"/>
              <a:buFont typeface="Symbol" panose="05050102010706020507" pitchFamily="18" charset="2"/>
              <a:buChar char=""/>
              <a:tabLst>
                <a:tab pos="914400" algn="l"/>
                <a:tab pos="915035" algn="l"/>
              </a:tabLst>
            </a:pPr>
            <a:r>
              <a:rPr lang="en-US" sz="2400" u="sng" dirty="0">
                <a:solidFill>
                  <a:srgbClr val="0563C1"/>
                </a:solidFill>
                <a:effectLst/>
                <a:latin typeface="Times New Roman" panose="02020603050405020304" pitchFamily="18" charset="0"/>
                <a:ea typeface="Symbol" panose="05050102010706020507" pitchFamily="18" charset="2"/>
                <a:cs typeface="Symbol" panose="05050102010706020507" pitchFamily="18" charset="2"/>
                <a:hlinkClick r:id="rId4"/>
              </a:rPr>
              <a:t>https://www.truckindia.co.in/m&amp;hcv-gvw-gcw-payload-unladen-weight-commercial-vehicle-category-english.html</a:t>
            </a:r>
            <a:endParaRPr lang="en-IN" sz="240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nSpc>
                <a:spcPct val="150000"/>
              </a:lnSpc>
              <a:buSzPts val="1200"/>
              <a:buFont typeface="Symbol" panose="05050102010706020507" pitchFamily="18" charset="2"/>
              <a:buChar char=""/>
              <a:tabLst>
                <a:tab pos="914400" algn="l"/>
                <a:tab pos="915035" algn="l"/>
              </a:tabLst>
            </a:pPr>
            <a:r>
              <a:rPr lang="en-US" sz="2400" u="sng" dirty="0">
                <a:solidFill>
                  <a:srgbClr val="0563C1"/>
                </a:solidFill>
                <a:effectLst/>
                <a:latin typeface="Times New Roman" panose="02020603050405020304" pitchFamily="18" charset="0"/>
                <a:ea typeface="Symbol" panose="05050102010706020507" pitchFamily="18" charset="2"/>
                <a:cs typeface="Symbol" panose="05050102010706020507" pitchFamily="18" charset="2"/>
                <a:hlinkClick r:id="rId5"/>
              </a:rPr>
              <a:t>https://en.wikipedia.org/wiki/Cooperative#:~:text=A%20cooperative%20(also%20known%20as,and%20democratically%2Dcontrolled%20enterprise%22.</a:t>
            </a:r>
            <a:endParaRPr lang="en-IN" sz="240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nSpc>
                <a:spcPct val="150000"/>
              </a:lnSpc>
              <a:buSzPts val="1200"/>
              <a:buFont typeface="Symbol" panose="05050102010706020507" pitchFamily="18" charset="2"/>
              <a:buChar char=""/>
              <a:tabLst>
                <a:tab pos="914400" algn="l"/>
                <a:tab pos="915035" algn="l"/>
              </a:tabLst>
            </a:pPr>
            <a:r>
              <a:rPr lang="en-US" sz="2400" u="sng" dirty="0">
                <a:solidFill>
                  <a:srgbClr val="0563C1"/>
                </a:solidFill>
                <a:effectLst/>
                <a:latin typeface="Times New Roman" panose="02020603050405020304" pitchFamily="18" charset="0"/>
                <a:ea typeface="Symbol" panose="05050102010706020507" pitchFamily="18" charset="2"/>
                <a:cs typeface="Symbol" panose="05050102010706020507" pitchFamily="18" charset="2"/>
                <a:hlinkClick r:id="rId6"/>
              </a:rPr>
              <a:t>https://rdso.indianrailways.gov.in/uploads/files/know%20indian%20railways%20wagon.pdf</a:t>
            </a:r>
            <a:endParaRPr lang="en-IN" sz="240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nSpc>
                <a:spcPct val="150000"/>
              </a:lnSpc>
              <a:buSzPts val="1200"/>
              <a:buFont typeface="Symbol" panose="05050102010706020507" pitchFamily="18" charset="2"/>
              <a:buChar char=""/>
              <a:tabLst>
                <a:tab pos="914400" algn="l"/>
                <a:tab pos="915035" algn="l"/>
              </a:tabLst>
            </a:pPr>
            <a:r>
              <a:rPr lang="en-US" sz="2400" u="sng" dirty="0">
                <a:solidFill>
                  <a:srgbClr val="0563C1"/>
                </a:solidFill>
                <a:effectLst/>
                <a:latin typeface="Times New Roman" panose="02020603050405020304" pitchFamily="18" charset="0"/>
                <a:ea typeface="Symbol" panose="05050102010706020507" pitchFamily="18" charset="2"/>
                <a:cs typeface="Symbol" panose="05050102010706020507" pitchFamily="18" charset="2"/>
                <a:hlinkClick r:id="rId7"/>
              </a:rPr>
              <a:t>https://www.sap.com/india/products/erp/what-is-erp.html</a:t>
            </a:r>
            <a:endParaRPr lang="en-IN" sz="240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nSpc>
                <a:spcPct val="150000"/>
              </a:lnSpc>
              <a:buSzPts val="1200"/>
              <a:buFont typeface="Symbol" panose="05050102010706020507" pitchFamily="18" charset="2"/>
              <a:buChar char=""/>
              <a:tabLst>
                <a:tab pos="914400" algn="l"/>
                <a:tab pos="915035" algn="l"/>
              </a:tabLst>
            </a:pPr>
            <a:r>
              <a:rPr lang="en-US" sz="2400" u="sng" dirty="0">
                <a:solidFill>
                  <a:srgbClr val="0563C1"/>
                </a:solidFill>
                <a:effectLst/>
                <a:latin typeface="Times New Roman" panose="02020603050405020304" pitchFamily="18" charset="0"/>
                <a:ea typeface="Symbol" panose="05050102010706020507" pitchFamily="18" charset="2"/>
                <a:cs typeface="Symbol" panose="05050102010706020507" pitchFamily="18" charset="2"/>
                <a:hlinkClick r:id="rId8"/>
              </a:rPr>
              <a:t>https://loram.com/wp-content/uploads/wagon-cleaning-vale-oliveira.pdf</a:t>
            </a:r>
            <a:endParaRPr lang="en-IN" sz="2400" dirty="0">
              <a:effectLst/>
              <a:latin typeface="Times New Roman" panose="02020603050405020304" pitchFamily="18" charset="0"/>
              <a:ea typeface="Symbol" panose="05050102010706020507" pitchFamily="18" charset="2"/>
              <a:cs typeface="Symbol" panose="05050102010706020507" pitchFamily="18" charset="2"/>
            </a:endParaRPr>
          </a:p>
        </p:txBody>
      </p:sp>
      <p:cxnSp>
        <p:nvCxnSpPr>
          <p:cNvPr id="8" name="Straight Connector 7">
            <a:extLst>
              <a:ext uri="{FF2B5EF4-FFF2-40B4-BE49-F238E27FC236}">
                <a16:creationId xmlns:a16="http://schemas.microsoft.com/office/drawing/2014/main" id="{7F766EE1-9F8B-BD4D-91D9-B954DE562331}"/>
              </a:ext>
            </a:extLst>
          </p:cNvPr>
          <p:cNvCxnSpPr/>
          <p:nvPr/>
        </p:nvCxnSpPr>
        <p:spPr>
          <a:xfrm>
            <a:off x="13693503" y="4882396"/>
            <a:ext cx="1828800" cy="0"/>
          </a:xfrm>
          <a:prstGeom prst="line">
            <a:avLst/>
          </a:prstGeom>
          <a:ln w="5080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DCB7F721-56F5-2E49-9B0A-33D603AB87DB}"/>
              </a:ext>
            </a:extLst>
          </p:cNvPr>
          <p:cNvSpPr/>
          <p:nvPr/>
        </p:nvSpPr>
        <p:spPr>
          <a:xfrm>
            <a:off x="13583501" y="11838283"/>
            <a:ext cx="3867507" cy="875459"/>
          </a:xfrm>
          <a:prstGeom prst="roundRect">
            <a:avLst>
              <a:gd name="adj" fmla="val 50000"/>
            </a:avLst>
          </a:prstGeom>
          <a:gradFill>
            <a:gsLst>
              <a:gs pos="6000">
                <a:schemeClr val="accent1"/>
              </a:gs>
              <a:gs pos="94000">
                <a:schemeClr val="accent4"/>
              </a:gs>
            </a:gsLst>
            <a:lin ang="7200000" scaled="0"/>
          </a:gra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ebo Light" pitchFamily="2" charset="-79"/>
            </a:endParaRPr>
          </a:p>
        </p:txBody>
      </p:sp>
      <p:sp>
        <p:nvSpPr>
          <p:cNvPr id="25" name="TextBox 24">
            <a:extLst>
              <a:ext uri="{FF2B5EF4-FFF2-40B4-BE49-F238E27FC236}">
                <a16:creationId xmlns:a16="http://schemas.microsoft.com/office/drawing/2014/main" id="{0A25690D-0E0E-064C-AB8C-8262F2744AA2}"/>
              </a:ext>
            </a:extLst>
          </p:cNvPr>
          <p:cNvSpPr txBox="1"/>
          <p:nvPr/>
        </p:nvSpPr>
        <p:spPr>
          <a:xfrm>
            <a:off x="14100052" y="12071991"/>
            <a:ext cx="2428870" cy="477054"/>
          </a:xfrm>
          <a:prstGeom prst="rect">
            <a:avLst/>
          </a:prstGeom>
          <a:noFill/>
        </p:spPr>
        <p:txBody>
          <a:bodyPr wrap="none" rtlCol="0" anchor="ctr">
            <a:spAutoFit/>
          </a:bodyPr>
          <a:lstStyle/>
          <a:p>
            <a:pPr algn="ctr"/>
            <a:r>
              <a:rPr lang="en-US" sz="2500" spc="300" dirty="0">
                <a:solidFill>
                  <a:schemeClr val="bg2"/>
                </a:solidFill>
                <a:latin typeface="Heebo Medium" pitchFamily="2" charset="-79"/>
                <a:cs typeface="Heebo Medium" pitchFamily="2" charset="-79"/>
                <a:hlinkClick r:id="rId9" action="ppaction://hlinkfile">
                  <a:extLst>
                    <a:ext uri="{A12FA001-AC4F-418D-AE19-62706E023703}">
                      <ahyp:hlinkClr xmlns:ahyp="http://schemas.microsoft.com/office/drawing/2018/hyperlinkcolor" val="tx"/>
                    </a:ext>
                  </a:extLst>
                </a:hlinkClick>
              </a:rPr>
              <a:t>KNOW MORE</a:t>
            </a:r>
            <a:endParaRPr lang="en-US" sz="2500" spc="300" dirty="0">
              <a:solidFill>
                <a:schemeClr val="bg2"/>
              </a:solidFill>
              <a:latin typeface="Heebo Medium" pitchFamily="2" charset="-79"/>
              <a:cs typeface="Heebo Medium" pitchFamily="2" charset="-79"/>
            </a:endParaRPr>
          </a:p>
        </p:txBody>
      </p:sp>
      <p:sp>
        <p:nvSpPr>
          <p:cNvPr id="26" name="Freeform 25">
            <a:extLst>
              <a:ext uri="{FF2B5EF4-FFF2-40B4-BE49-F238E27FC236}">
                <a16:creationId xmlns:a16="http://schemas.microsoft.com/office/drawing/2014/main" id="{AA097159-E6FB-B443-B373-6174C00290B1}"/>
              </a:ext>
            </a:extLst>
          </p:cNvPr>
          <p:cNvSpPr>
            <a:spLocks noChangeAspect="1"/>
          </p:cNvSpPr>
          <p:nvPr/>
        </p:nvSpPr>
        <p:spPr>
          <a:xfrm>
            <a:off x="16936285" y="12111342"/>
            <a:ext cx="166487" cy="291238"/>
          </a:xfrm>
          <a:custGeom>
            <a:avLst/>
            <a:gdLst>
              <a:gd name="connsiteX0" fmla="*/ 20868 w 166487"/>
              <a:gd name="connsiteY0" fmla="*/ 0 h 291238"/>
              <a:gd name="connsiteX1" fmla="*/ 35623 w 166487"/>
              <a:gd name="connsiteY1" fmla="*/ 6112 h 291238"/>
              <a:gd name="connsiteX2" fmla="*/ 160375 w 166487"/>
              <a:gd name="connsiteY2" fmla="*/ 130864 h 291238"/>
              <a:gd name="connsiteX3" fmla="*/ 160375 w 166487"/>
              <a:gd name="connsiteY3" fmla="*/ 130864 h 291238"/>
              <a:gd name="connsiteX4" fmla="*/ 164959 w 166487"/>
              <a:gd name="connsiteY4" fmla="*/ 137767 h 291238"/>
              <a:gd name="connsiteX5" fmla="*/ 160375 w 166487"/>
              <a:gd name="connsiteY5" fmla="*/ 160375 h 291238"/>
              <a:gd name="connsiteX6" fmla="*/ 35623 w 166487"/>
              <a:gd name="connsiteY6" fmla="*/ 285127 h 291238"/>
              <a:gd name="connsiteX7" fmla="*/ 6112 w 166487"/>
              <a:gd name="connsiteY7" fmla="*/ 285127 h 291238"/>
              <a:gd name="connsiteX8" fmla="*/ 6112 w 166487"/>
              <a:gd name="connsiteY8" fmla="*/ 255616 h 291238"/>
              <a:gd name="connsiteX9" fmla="*/ 116108 w 166487"/>
              <a:gd name="connsiteY9" fmla="*/ 145620 h 291238"/>
              <a:gd name="connsiteX10" fmla="*/ 6111 w 166487"/>
              <a:gd name="connsiteY10" fmla="*/ 35623 h 291238"/>
              <a:gd name="connsiteX11" fmla="*/ 6111 w 166487"/>
              <a:gd name="connsiteY11" fmla="*/ 6112 h 291238"/>
              <a:gd name="connsiteX12" fmla="*/ 6112 w 166487"/>
              <a:gd name="connsiteY12" fmla="*/ 6112 h 291238"/>
              <a:gd name="connsiteX13" fmla="*/ 20868 w 166487"/>
              <a:gd name="connsiteY13" fmla="*/ 0 h 291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487" h="291238">
                <a:moveTo>
                  <a:pt x="20868" y="0"/>
                </a:moveTo>
                <a:cubicBezTo>
                  <a:pt x="26208" y="0"/>
                  <a:pt x="31549" y="2038"/>
                  <a:pt x="35623" y="6112"/>
                </a:cubicBezTo>
                <a:lnTo>
                  <a:pt x="160375" y="130864"/>
                </a:lnTo>
                <a:lnTo>
                  <a:pt x="160375" y="130864"/>
                </a:lnTo>
                <a:lnTo>
                  <a:pt x="164959" y="137767"/>
                </a:lnTo>
                <a:cubicBezTo>
                  <a:pt x="168015" y="145303"/>
                  <a:pt x="166487" y="154263"/>
                  <a:pt x="160375" y="160375"/>
                </a:cubicBezTo>
                <a:lnTo>
                  <a:pt x="35623" y="285127"/>
                </a:lnTo>
                <a:cubicBezTo>
                  <a:pt x="27474" y="293276"/>
                  <a:pt x="14261" y="293276"/>
                  <a:pt x="6112" y="285127"/>
                </a:cubicBezTo>
                <a:cubicBezTo>
                  <a:pt x="-2038" y="276978"/>
                  <a:pt x="-2038" y="263765"/>
                  <a:pt x="6112" y="255616"/>
                </a:cubicBezTo>
                <a:lnTo>
                  <a:pt x="116108" y="145620"/>
                </a:lnTo>
                <a:lnTo>
                  <a:pt x="6111" y="35623"/>
                </a:lnTo>
                <a:cubicBezTo>
                  <a:pt x="-2038" y="27474"/>
                  <a:pt x="-2038" y="14261"/>
                  <a:pt x="6111" y="6112"/>
                </a:cubicBezTo>
                <a:lnTo>
                  <a:pt x="6112" y="6112"/>
                </a:lnTo>
                <a:cubicBezTo>
                  <a:pt x="10187" y="2038"/>
                  <a:pt x="15527" y="0"/>
                  <a:pt x="208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ebo Light" pitchFamily="2" charset="-79"/>
            </a:endParaRPr>
          </a:p>
        </p:txBody>
      </p:sp>
      <p:pic>
        <p:nvPicPr>
          <p:cNvPr id="5" name="Picture Placeholder 4">
            <a:extLst>
              <a:ext uri="{FF2B5EF4-FFF2-40B4-BE49-F238E27FC236}">
                <a16:creationId xmlns:a16="http://schemas.microsoft.com/office/drawing/2014/main" id="{1B53227E-11E9-5872-0556-9413510CFA66}"/>
              </a:ext>
            </a:extLst>
          </p:cNvPr>
          <p:cNvPicPr>
            <a:picLocks noGrp="1" noChangeAspect="1"/>
          </p:cNvPicPr>
          <p:nvPr>
            <p:ph type="pic" sz="quarter" idx="10"/>
          </p:nvPr>
        </p:nvPicPr>
        <p:blipFill>
          <a:blip r:embed="rId10">
            <a:extLst>
              <a:ext uri="{28A0092B-C50C-407E-A947-70E740481C1C}">
                <a14:useLocalDpi xmlns:a14="http://schemas.microsoft.com/office/drawing/2010/main" val="0"/>
              </a:ext>
            </a:extLst>
          </a:blip>
          <a:srcRect l="25537" r="25537"/>
          <a:stretch>
            <a:fillRect/>
          </a:stretch>
        </p:blipFill>
        <p:spPr/>
      </p:pic>
    </p:spTree>
    <p:extLst>
      <p:ext uri="{BB962C8B-B14F-4D97-AF65-F5344CB8AC3E}">
        <p14:creationId xmlns:p14="http://schemas.microsoft.com/office/powerpoint/2010/main" val="249798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207D6DDE-1B31-0542-9B79-87595B3349E5}"/>
              </a:ext>
            </a:extLst>
          </p:cNvPr>
          <p:cNvSpPr txBox="1">
            <a:spLocks/>
          </p:cNvSpPr>
          <p:nvPr/>
        </p:nvSpPr>
        <p:spPr>
          <a:xfrm>
            <a:off x="-1" y="0"/>
            <a:ext cx="11921809" cy="13716001"/>
          </a:xfrm>
          <a:custGeom>
            <a:avLst/>
            <a:gdLst>
              <a:gd name="connsiteX0" fmla="*/ 0 w 11423496"/>
              <a:gd name="connsiteY0" fmla="*/ 0 h 13142694"/>
              <a:gd name="connsiteX1" fmla="*/ 54353 w 11423496"/>
              <a:gd name="connsiteY1" fmla="*/ 17215 h 13142694"/>
              <a:gd name="connsiteX2" fmla="*/ 5645186 w 11423496"/>
              <a:gd name="connsiteY2" fmla="*/ 3184047 h 13142694"/>
              <a:gd name="connsiteX3" fmla="*/ 11370912 w 11423496"/>
              <a:gd name="connsiteY3" fmla="*/ 12997667 h 13142694"/>
              <a:gd name="connsiteX4" fmla="*/ 11423496 w 11423496"/>
              <a:gd name="connsiteY4" fmla="*/ 13142694 h 13142694"/>
              <a:gd name="connsiteX5" fmla="*/ 0 w 11423496"/>
              <a:gd name="connsiteY5" fmla="*/ 13142694 h 1314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3496" h="13142694">
                <a:moveTo>
                  <a:pt x="0" y="0"/>
                </a:moveTo>
                <a:lnTo>
                  <a:pt x="54353" y="17215"/>
                </a:lnTo>
                <a:cubicBezTo>
                  <a:pt x="2105609" y="695857"/>
                  <a:pt x="4177945" y="1842752"/>
                  <a:pt x="5645186" y="3184047"/>
                </a:cubicBezTo>
                <a:cubicBezTo>
                  <a:pt x="7842882" y="5190054"/>
                  <a:pt x="10157819" y="9725671"/>
                  <a:pt x="11370912" y="12997667"/>
                </a:cubicBezTo>
                <a:lnTo>
                  <a:pt x="11423496" y="13142694"/>
                </a:lnTo>
                <a:lnTo>
                  <a:pt x="0" y="13142694"/>
                </a:lnTo>
                <a:close/>
              </a:path>
            </a:pathLst>
          </a:custGeom>
          <a:solidFill>
            <a:schemeClr val="bg1">
              <a:lumMod val="95000"/>
            </a:schemeClr>
          </a:solidFill>
          <a:ln w="12700" cap="flat" cmpd="sng" algn="ctr">
            <a:noFill/>
            <a:prstDash val="solid"/>
            <a:miter lim="800000"/>
          </a:ln>
          <a:effectLst/>
        </p:spPr>
        <p:txBody>
          <a:bodyPr/>
          <a:lstStyle/>
          <a:p>
            <a:endParaRPr lang="en-IN"/>
          </a:p>
        </p:txBody>
      </p:sp>
      <p:sp>
        <p:nvSpPr>
          <p:cNvPr id="16" name="TextBox 15">
            <a:extLst>
              <a:ext uri="{FF2B5EF4-FFF2-40B4-BE49-F238E27FC236}">
                <a16:creationId xmlns:a16="http://schemas.microsoft.com/office/drawing/2014/main" id="{896B1528-0C00-7F4D-A160-C753398043B0}"/>
              </a:ext>
            </a:extLst>
          </p:cNvPr>
          <p:cNvSpPr txBox="1"/>
          <p:nvPr/>
        </p:nvSpPr>
        <p:spPr>
          <a:xfrm>
            <a:off x="11945202" y="1134077"/>
            <a:ext cx="8046788" cy="1525418"/>
          </a:xfrm>
          <a:prstGeom prst="rect">
            <a:avLst/>
          </a:prstGeom>
          <a:noFill/>
        </p:spPr>
        <p:txBody>
          <a:bodyPr wrap="square" rtlCol="0" anchor="b">
            <a:spAutoFit/>
          </a:bodyPr>
          <a:lstStyle/>
          <a:p>
            <a:pPr>
              <a:lnSpc>
                <a:spcPts val="12500"/>
              </a:lnSpc>
            </a:pPr>
            <a:r>
              <a:rPr lang="en-US" sz="5400" dirty="0">
                <a:solidFill>
                  <a:schemeClr val="tx2"/>
                </a:solidFill>
                <a:latin typeface="Heebo Medium" pitchFamily="2" charset="-79"/>
                <a:ea typeface="Arimo" panose="020B0604020202020204" pitchFamily="34" charset="0"/>
                <a:cs typeface="Arimo" panose="020B0604020202020204" pitchFamily="34" charset="0"/>
              </a:rPr>
              <a:t>Project 1(Procurement)</a:t>
            </a:r>
          </a:p>
        </p:txBody>
      </p:sp>
      <p:sp>
        <p:nvSpPr>
          <p:cNvPr id="18" name="TextBox 17">
            <a:extLst>
              <a:ext uri="{FF2B5EF4-FFF2-40B4-BE49-F238E27FC236}">
                <a16:creationId xmlns:a16="http://schemas.microsoft.com/office/drawing/2014/main" id="{B0F4B726-729F-CA48-A9D5-9C3DC8814070}"/>
              </a:ext>
            </a:extLst>
          </p:cNvPr>
          <p:cNvSpPr txBox="1"/>
          <p:nvPr/>
        </p:nvSpPr>
        <p:spPr>
          <a:xfrm>
            <a:off x="11507051" y="2685698"/>
            <a:ext cx="12870599" cy="10876824"/>
          </a:xfrm>
          <a:prstGeom prst="rect">
            <a:avLst/>
          </a:prstGeom>
          <a:noFill/>
        </p:spPr>
        <p:txBody>
          <a:bodyPr wrap="square" rtlCol="0" anchor="t">
            <a:spAutoFit/>
          </a:bodyPr>
          <a:lstStyle/>
          <a:p>
            <a:pPr marL="457200" marR="5332730">
              <a:lnSpc>
                <a:spcPct val="150000"/>
              </a:lnSpc>
            </a:pPr>
            <a:r>
              <a:rPr lang="en-US" sz="2800" b="1" dirty="0">
                <a:effectLst/>
                <a:latin typeface="Times New Roman" panose="02020603050405020304" pitchFamily="18" charset="0"/>
                <a:ea typeface="Times New Roman" panose="02020603050405020304" pitchFamily="18" charset="0"/>
              </a:rPr>
              <a:t>Project</a:t>
            </a:r>
            <a:r>
              <a:rPr lang="en-US" sz="2800" b="1" spc="-70" dirty="0">
                <a:effectLst/>
                <a:latin typeface="Times New Roman" panose="02020603050405020304" pitchFamily="18" charset="0"/>
                <a:ea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rPr>
              <a:t>Name:</a:t>
            </a:r>
            <a:endParaRPr lang="en-IN" sz="2800" b="1" dirty="0">
              <a:effectLst/>
              <a:latin typeface="Times New Roman" panose="02020603050405020304" pitchFamily="18" charset="0"/>
              <a:ea typeface="Times New Roman" panose="02020603050405020304" pitchFamily="18" charset="0"/>
            </a:endParaRPr>
          </a:p>
          <a:p>
            <a:pPr marL="457200"/>
            <a:r>
              <a:rPr lang="en-US" sz="2800" dirty="0">
                <a:effectLst/>
                <a:latin typeface="Times New Roman" panose="02020603050405020304" pitchFamily="18" charset="0"/>
                <a:ea typeface="Times New Roman" panose="02020603050405020304" pitchFamily="18" charset="0"/>
              </a:rPr>
              <a:t>Raw Material Inflow Management. (CORDET)</a:t>
            </a:r>
            <a:endParaRPr lang="en-IN" sz="2800" dirty="0">
              <a:effectLst/>
              <a:latin typeface="Times New Roman" panose="02020603050405020304" pitchFamily="18" charset="0"/>
              <a:ea typeface="Times New Roman" panose="02020603050405020304" pitchFamily="18" charset="0"/>
            </a:endParaRPr>
          </a:p>
          <a:p>
            <a:r>
              <a:rPr lang="en-US" sz="2800" dirty="0">
                <a:effectLst/>
                <a:latin typeface="Times New Roman" panose="02020603050405020304" pitchFamily="18" charset="0"/>
                <a:ea typeface="Times New Roman" panose="02020603050405020304" pitchFamily="18" charset="0"/>
              </a:rPr>
              <a:t> </a:t>
            </a:r>
            <a:endParaRPr lang="en-IN" sz="2800" dirty="0">
              <a:effectLst/>
              <a:latin typeface="Times New Roman" panose="02020603050405020304" pitchFamily="18" charset="0"/>
              <a:ea typeface="Times New Roman" panose="02020603050405020304" pitchFamily="18" charset="0"/>
            </a:endParaRPr>
          </a:p>
          <a:p>
            <a:pPr marL="457200"/>
            <a:r>
              <a:rPr lang="en-US" sz="2800" b="1" dirty="0">
                <a:effectLst/>
                <a:latin typeface="Times New Roman" panose="02020603050405020304" pitchFamily="18" charset="0"/>
                <a:ea typeface="Times New Roman" panose="02020603050405020304" pitchFamily="18" charset="0"/>
              </a:rPr>
              <a:t>Business Need:</a:t>
            </a:r>
            <a:endParaRPr lang="en-IN" sz="2800" b="1" dirty="0">
              <a:effectLst/>
              <a:latin typeface="Times New Roman" panose="02020603050405020304" pitchFamily="18" charset="0"/>
              <a:ea typeface="Times New Roman" panose="02020603050405020304" pitchFamily="18" charset="0"/>
            </a:endParaRPr>
          </a:p>
          <a:p>
            <a:pPr marL="457200" marR="591820">
              <a:lnSpc>
                <a:spcPct val="150000"/>
              </a:lnSpc>
              <a:spcBef>
                <a:spcPts val="685"/>
              </a:spcBef>
              <a:spcAft>
                <a:spcPts val="0"/>
              </a:spcAft>
            </a:pPr>
            <a:r>
              <a:rPr lang="en-US" sz="2800" dirty="0">
                <a:effectLst/>
                <a:latin typeface="Times New Roman" panose="02020603050405020304" pitchFamily="18" charset="0"/>
                <a:ea typeface="Times New Roman" panose="02020603050405020304" pitchFamily="18" charset="0"/>
              </a:rPr>
              <a:t>To gain knowledge of bio fertilizers and reduce the cost as much as possible. </a:t>
            </a:r>
            <a:endParaRPr lang="en-IN" sz="2800" dirty="0">
              <a:effectLst/>
              <a:latin typeface="Times New Roman" panose="02020603050405020304" pitchFamily="18" charset="0"/>
              <a:ea typeface="Times New Roman" panose="02020603050405020304" pitchFamily="18" charset="0"/>
            </a:endParaRPr>
          </a:p>
          <a:p>
            <a:pPr>
              <a:spcBef>
                <a:spcPts val="5"/>
              </a:spcBef>
            </a:pPr>
            <a:r>
              <a:rPr lang="en-US" sz="2800" dirty="0">
                <a:effectLst/>
                <a:latin typeface="Times New Roman" panose="02020603050405020304" pitchFamily="18" charset="0"/>
                <a:ea typeface="Times New Roman" panose="02020603050405020304" pitchFamily="18" charset="0"/>
              </a:rPr>
              <a:t> </a:t>
            </a:r>
            <a:endParaRPr lang="en-IN" sz="2800" dirty="0">
              <a:effectLst/>
              <a:latin typeface="Times New Roman" panose="02020603050405020304" pitchFamily="18" charset="0"/>
              <a:ea typeface="Times New Roman" panose="02020603050405020304" pitchFamily="18" charset="0"/>
            </a:endParaRPr>
          </a:p>
          <a:p>
            <a:pPr marL="457200">
              <a:lnSpc>
                <a:spcPct val="150000"/>
              </a:lnSpc>
            </a:pPr>
            <a:r>
              <a:rPr lang="en-US" sz="2800" b="1" dirty="0">
                <a:effectLst/>
                <a:latin typeface="Times New Roman" panose="02020603050405020304" pitchFamily="18" charset="0"/>
                <a:ea typeface="Times New Roman" panose="02020603050405020304" pitchFamily="18" charset="0"/>
              </a:rPr>
              <a:t>Problem Statement: </a:t>
            </a:r>
            <a:endParaRPr lang="en-IN" sz="2800" dirty="0">
              <a:effectLst/>
              <a:latin typeface="Times New Roman" panose="02020603050405020304" pitchFamily="18" charset="0"/>
              <a:ea typeface="Times New Roman" panose="02020603050405020304" pitchFamily="18" charset="0"/>
            </a:endParaRPr>
          </a:p>
          <a:p>
            <a:pPr marL="457200">
              <a:lnSpc>
                <a:spcPct val="150000"/>
              </a:lnSpc>
            </a:pPr>
            <a:r>
              <a:rPr lang="en-US" sz="2800" dirty="0">
                <a:effectLst/>
                <a:latin typeface="Times New Roman" panose="02020603050405020304" pitchFamily="18" charset="0"/>
                <a:ea typeface="Times New Roman" panose="02020603050405020304" pitchFamily="18" charset="0"/>
              </a:rPr>
              <a:t>The major area where cost reduction was possible was inflow of carrier material (talc powder). The project targets the suppliers as well as the supply channel to minimize the cost.</a:t>
            </a:r>
          </a:p>
          <a:p>
            <a:pPr marL="457200">
              <a:lnSpc>
                <a:spcPct val="150000"/>
              </a:lnSpc>
            </a:pPr>
            <a:endParaRPr lang="en-IN" sz="2800" dirty="0">
              <a:effectLst/>
              <a:latin typeface="Times New Roman" panose="02020603050405020304" pitchFamily="18" charset="0"/>
              <a:ea typeface="Times New Roman" panose="02020603050405020304" pitchFamily="18" charset="0"/>
            </a:endParaRPr>
          </a:p>
          <a:p>
            <a:pPr marL="457200">
              <a:lnSpc>
                <a:spcPct val="150000"/>
              </a:lnSpc>
            </a:pPr>
            <a:r>
              <a:rPr lang="en-US" sz="2800" dirty="0">
                <a:effectLst/>
                <a:latin typeface="Times New Roman" panose="02020603050405020304" pitchFamily="18" charset="0"/>
                <a:ea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rPr>
              <a:t>Goal Statement: </a:t>
            </a:r>
            <a:endParaRPr lang="en-IN" sz="2800" dirty="0">
              <a:effectLst/>
              <a:latin typeface="Times New Roman" panose="02020603050405020304" pitchFamily="18" charset="0"/>
              <a:ea typeface="Times New Roman" panose="02020603050405020304" pitchFamily="18" charset="0"/>
            </a:endParaRPr>
          </a:p>
          <a:p>
            <a:pPr marL="457200">
              <a:lnSpc>
                <a:spcPct val="150000"/>
              </a:lnSpc>
            </a:pPr>
            <a:r>
              <a:rPr lang="en-US" sz="2800" dirty="0">
                <a:effectLst/>
                <a:latin typeface="Times New Roman" panose="02020603050405020304" pitchFamily="18" charset="0"/>
                <a:ea typeface="Times New Roman" panose="02020603050405020304" pitchFamily="18" charset="0"/>
              </a:rPr>
              <a:t>1. To analyze the Primary data, identify root cause and gaps </a:t>
            </a:r>
            <a:endParaRPr lang="en-IN" sz="2800" dirty="0">
              <a:effectLst/>
              <a:latin typeface="Times New Roman" panose="02020603050405020304" pitchFamily="18" charset="0"/>
              <a:ea typeface="Times New Roman" panose="02020603050405020304" pitchFamily="18" charset="0"/>
            </a:endParaRPr>
          </a:p>
          <a:p>
            <a:pPr marL="457200">
              <a:lnSpc>
                <a:spcPct val="150000"/>
              </a:lnSpc>
            </a:pPr>
            <a:r>
              <a:rPr lang="en-US" sz="2800" dirty="0">
                <a:effectLst/>
                <a:latin typeface="Times New Roman" panose="02020603050405020304" pitchFamily="18" charset="0"/>
                <a:ea typeface="Times New Roman" panose="02020603050405020304" pitchFamily="18" charset="0"/>
              </a:rPr>
              <a:t>2. To develop solutions from the analysis </a:t>
            </a:r>
            <a:endParaRPr lang="en-IN" sz="2800" dirty="0">
              <a:effectLst/>
              <a:latin typeface="Times New Roman" panose="02020603050405020304" pitchFamily="18" charset="0"/>
              <a:ea typeface="Times New Roman" panose="02020603050405020304" pitchFamily="18" charset="0"/>
            </a:endParaRPr>
          </a:p>
          <a:p>
            <a:pPr marL="457200">
              <a:lnSpc>
                <a:spcPct val="150000"/>
              </a:lnSpc>
            </a:pPr>
            <a:r>
              <a:rPr lang="en-US" sz="2800" dirty="0">
                <a:effectLst/>
                <a:latin typeface="Times New Roman" panose="02020603050405020304" pitchFamily="18" charset="0"/>
                <a:ea typeface="Times New Roman" panose="02020603050405020304" pitchFamily="18" charset="0"/>
              </a:rPr>
              <a:t>3. To record lesson learnt for ongoing and future projects </a:t>
            </a:r>
            <a:endParaRPr lang="en-IN" sz="2800" dirty="0">
              <a:effectLst/>
              <a:latin typeface="Times New Roman" panose="02020603050405020304" pitchFamily="18" charset="0"/>
              <a:ea typeface="Times New Roman" panose="02020603050405020304" pitchFamily="18" charset="0"/>
            </a:endParaRPr>
          </a:p>
          <a:p>
            <a:pPr marL="457200">
              <a:lnSpc>
                <a:spcPct val="150000"/>
              </a:lnSpc>
            </a:pPr>
            <a:r>
              <a:rPr lang="en-US" sz="2800" dirty="0">
                <a:effectLst/>
                <a:latin typeface="Times New Roman" panose="02020603050405020304" pitchFamily="18" charset="0"/>
                <a:ea typeface="Times New Roman" panose="02020603050405020304" pitchFamily="18" charset="0"/>
              </a:rPr>
              <a:t> </a:t>
            </a:r>
            <a:endParaRPr lang="en-IN" sz="2800" dirty="0">
              <a:effectLst/>
              <a:latin typeface="Times New Roman" panose="02020603050405020304" pitchFamily="18" charset="0"/>
              <a:ea typeface="Times New Roman" panose="02020603050405020304" pitchFamily="18" charset="0"/>
            </a:endParaRPr>
          </a:p>
          <a:p>
            <a:pPr marL="457200">
              <a:lnSpc>
                <a:spcPct val="150000"/>
              </a:lnSpc>
            </a:pPr>
            <a:r>
              <a:rPr lang="en-US" sz="2800" b="1" dirty="0">
                <a:effectLst/>
                <a:latin typeface="Times New Roman" panose="02020603050405020304" pitchFamily="18" charset="0"/>
                <a:ea typeface="Times New Roman" panose="02020603050405020304" pitchFamily="18" charset="0"/>
              </a:rPr>
              <a:t>Project: In Scope:</a:t>
            </a:r>
            <a:r>
              <a:rPr lang="en-US" sz="2800" dirty="0">
                <a:effectLst/>
                <a:latin typeface="Times New Roman" panose="02020603050405020304" pitchFamily="18" charset="0"/>
                <a:ea typeface="Times New Roman" panose="02020603050405020304" pitchFamily="18" charset="0"/>
              </a:rPr>
              <a:t> Transportation Channel, Transportation Facilities.</a:t>
            </a:r>
            <a:endParaRPr lang="en-IN" sz="2800" dirty="0">
              <a:effectLst/>
              <a:latin typeface="Times New Roman" panose="02020603050405020304" pitchFamily="18" charset="0"/>
              <a:ea typeface="Times New Roman" panose="02020603050405020304" pitchFamily="18" charset="0"/>
            </a:endParaRPr>
          </a:p>
          <a:p>
            <a:pPr marL="457200">
              <a:lnSpc>
                <a:spcPct val="150000"/>
              </a:lnSpc>
            </a:pPr>
            <a:r>
              <a:rPr lang="en-US" sz="2800" b="1" dirty="0">
                <a:effectLst/>
                <a:latin typeface="Times New Roman" panose="02020603050405020304" pitchFamily="18" charset="0"/>
                <a:ea typeface="Times New Roman" panose="02020603050405020304" pitchFamily="18" charset="0"/>
              </a:rPr>
              <a:t>Project: Out Scope:</a:t>
            </a:r>
            <a:r>
              <a:rPr lang="en-US" sz="2800" dirty="0">
                <a:effectLst/>
                <a:latin typeface="Times New Roman" panose="02020603050405020304" pitchFamily="18" charset="0"/>
                <a:ea typeface="Times New Roman" panose="02020603050405020304" pitchFamily="18" charset="0"/>
              </a:rPr>
              <a:t> Supplier Capacity, Tax Rates, Price of carrier.</a:t>
            </a:r>
            <a:endParaRPr lang="en-IN" sz="2800" dirty="0">
              <a:effectLst/>
              <a:latin typeface="Times New Roman" panose="02020603050405020304" pitchFamily="18" charset="0"/>
              <a:ea typeface="Times New Roman" panose="02020603050405020304" pitchFamily="18" charset="0"/>
            </a:endParaRPr>
          </a:p>
        </p:txBody>
      </p:sp>
      <p:cxnSp>
        <p:nvCxnSpPr>
          <p:cNvPr id="19" name="Straight Connector 18">
            <a:extLst>
              <a:ext uri="{FF2B5EF4-FFF2-40B4-BE49-F238E27FC236}">
                <a16:creationId xmlns:a16="http://schemas.microsoft.com/office/drawing/2014/main" id="{7232CDBB-FDC3-6A4F-8F65-9EDB3337C318}"/>
              </a:ext>
            </a:extLst>
          </p:cNvPr>
          <p:cNvCxnSpPr/>
          <p:nvPr/>
        </p:nvCxnSpPr>
        <p:spPr>
          <a:xfrm>
            <a:off x="12055203" y="2672596"/>
            <a:ext cx="1828800" cy="0"/>
          </a:xfrm>
          <a:prstGeom prst="line">
            <a:avLst/>
          </a:prstGeom>
          <a:ln w="50800" cap="flat">
            <a:solidFill>
              <a:schemeClr val="accent3"/>
            </a:solidFill>
          </a:ln>
        </p:spPr>
        <p:style>
          <a:lnRef idx="1">
            <a:schemeClr val="accent1"/>
          </a:lnRef>
          <a:fillRef idx="0">
            <a:schemeClr val="accent1"/>
          </a:fillRef>
          <a:effectRef idx="0">
            <a:schemeClr val="accent1"/>
          </a:effectRef>
          <a:fontRef idx="minor">
            <a:schemeClr val="tx1"/>
          </a:fontRef>
        </p:style>
      </p:cxnSp>
      <p:pic>
        <p:nvPicPr>
          <p:cNvPr id="9" name="Picture Placeholder 8">
            <a:extLst>
              <a:ext uri="{FF2B5EF4-FFF2-40B4-BE49-F238E27FC236}">
                <a16:creationId xmlns:a16="http://schemas.microsoft.com/office/drawing/2014/main" id="{BF53C667-94DA-1C10-33DA-DC2D51EC403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026" r="21026"/>
          <a:stretch>
            <a:fillRect/>
          </a:stretch>
        </p:blipFill>
        <p:spPr/>
      </p:pic>
    </p:spTree>
    <p:extLst>
      <p:ext uri="{BB962C8B-B14F-4D97-AF65-F5344CB8AC3E}">
        <p14:creationId xmlns:p14="http://schemas.microsoft.com/office/powerpoint/2010/main" val="2483240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4BDC52-64FA-1748-9BA1-EBCD84412432}"/>
              </a:ext>
            </a:extLst>
          </p:cNvPr>
          <p:cNvSpPr txBox="1"/>
          <p:nvPr/>
        </p:nvSpPr>
        <p:spPr>
          <a:xfrm>
            <a:off x="6534126" y="1277612"/>
            <a:ext cx="11309506" cy="1323439"/>
          </a:xfrm>
          <a:prstGeom prst="rect">
            <a:avLst/>
          </a:prstGeom>
          <a:noFill/>
        </p:spPr>
        <p:txBody>
          <a:bodyPr wrap="none" rtlCol="0" anchor="t">
            <a:spAutoFit/>
          </a:bodyPr>
          <a:lstStyle/>
          <a:p>
            <a:pPr algn="ctr"/>
            <a:r>
              <a:rPr lang="en-US" sz="8000" dirty="0">
                <a:solidFill>
                  <a:schemeClr val="tx2"/>
                </a:solidFill>
                <a:latin typeface="Heebo Medium" pitchFamily="2" charset="-79"/>
                <a:ea typeface="Arimo" panose="020B0604020202020204" pitchFamily="34" charset="0"/>
                <a:cs typeface="Arimo" panose="020B0604020202020204" pitchFamily="34" charset="0"/>
              </a:rPr>
              <a:t>Methodology &amp; Findings</a:t>
            </a:r>
          </a:p>
        </p:txBody>
      </p:sp>
      <p:sp>
        <p:nvSpPr>
          <p:cNvPr id="11" name="TextBox 10">
            <a:extLst>
              <a:ext uri="{FF2B5EF4-FFF2-40B4-BE49-F238E27FC236}">
                <a16:creationId xmlns:a16="http://schemas.microsoft.com/office/drawing/2014/main" id="{95FACF66-18A5-7447-AF3A-DAABB6C7C64B}"/>
              </a:ext>
            </a:extLst>
          </p:cNvPr>
          <p:cNvSpPr txBox="1"/>
          <p:nvPr/>
        </p:nvSpPr>
        <p:spPr>
          <a:xfrm>
            <a:off x="8741406" y="679600"/>
            <a:ext cx="6894837" cy="477054"/>
          </a:xfrm>
          <a:prstGeom prst="rect">
            <a:avLst/>
          </a:prstGeom>
          <a:noFill/>
        </p:spPr>
        <p:txBody>
          <a:bodyPr wrap="none" rtlCol="0" anchor="b">
            <a:spAutoFit/>
          </a:bodyPr>
          <a:lstStyle/>
          <a:p>
            <a:pPr algn="ctr"/>
            <a:r>
              <a:rPr lang="en-US" sz="2500" spc="500" dirty="0">
                <a:solidFill>
                  <a:schemeClr val="accent1"/>
                </a:solidFill>
                <a:latin typeface="Heebo" pitchFamily="2" charset="-79"/>
                <a:cs typeface="Heebo" pitchFamily="2" charset="-79"/>
              </a:rPr>
              <a:t>Raw Material Inflow Management</a:t>
            </a:r>
          </a:p>
        </p:txBody>
      </p:sp>
      <p:sp>
        <p:nvSpPr>
          <p:cNvPr id="14" name="Rounded Rectangle 13">
            <a:extLst>
              <a:ext uri="{FF2B5EF4-FFF2-40B4-BE49-F238E27FC236}">
                <a16:creationId xmlns:a16="http://schemas.microsoft.com/office/drawing/2014/main" id="{6AEDEBB3-DCE4-864E-B635-C647598CB989}"/>
              </a:ext>
            </a:extLst>
          </p:cNvPr>
          <p:cNvSpPr/>
          <p:nvPr/>
        </p:nvSpPr>
        <p:spPr>
          <a:xfrm>
            <a:off x="3119245" y="4159990"/>
            <a:ext cx="4923594" cy="7625610"/>
          </a:xfrm>
          <a:prstGeom prst="roundRect">
            <a:avLst>
              <a:gd name="adj" fmla="val 8542"/>
            </a:avLst>
          </a:prstGeom>
          <a:solidFill>
            <a:schemeClr val="bg2"/>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ebo Light" pitchFamily="2" charset="-79"/>
            </a:endParaRPr>
          </a:p>
        </p:txBody>
      </p:sp>
      <p:sp>
        <p:nvSpPr>
          <p:cNvPr id="12" name="TextBox 11">
            <a:extLst>
              <a:ext uri="{FF2B5EF4-FFF2-40B4-BE49-F238E27FC236}">
                <a16:creationId xmlns:a16="http://schemas.microsoft.com/office/drawing/2014/main" id="{32FA943E-0F2B-2E42-8BD5-7864EB89691E}"/>
              </a:ext>
            </a:extLst>
          </p:cNvPr>
          <p:cNvSpPr txBox="1"/>
          <p:nvPr/>
        </p:nvSpPr>
        <p:spPr>
          <a:xfrm>
            <a:off x="3609091" y="6849035"/>
            <a:ext cx="3943902" cy="1595309"/>
          </a:xfrm>
          <a:prstGeom prst="rect">
            <a:avLst/>
          </a:prstGeom>
          <a:noFill/>
        </p:spPr>
        <p:txBody>
          <a:bodyPr wrap="square" rtlCol="0" anchor="t">
            <a:spAutoFit/>
          </a:bodyPr>
          <a:lstStyle/>
          <a:p>
            <a:pPr algn="ctr">
              <a:lnSpc>
                <a:spcPts val="4000"/>
              </a:lnSpc>
            </a:pPr>
            <a:r>
              <a:rPr lang="en-US" sz="2400" dirty="0">
                <a:latin typeface="Heebo Light" pitchFamily="2" charset="-79"/>
              </a:rPr>
              <a:t>High Cost of Production was found as a gap due to high material cost.</a:t>
            </a:r>
          </a:p>
        </p:txBody>
      </p:sp>
      <p:sp>
        <p:nvSpPr>
          <p:cNvPr id="15" name="TextBox 14">
            <a:extLst>
              <a:ext uri="{FF2B5EF4-FFF2-40B4-BE49-F238E27FC236}">
                <a16:creationId xmlns:a16="http://schemas.microsoft.com/office/drawing/2014/main" id="{9E1468CA-8387-6D42-9C3F-3DD15C7B516C}"/>
              </a:ext>
            </a:extLst>
          </p:cNvPr>
          <p:cNvSpPr txBox="1"/>
          <p:nvPr/>
        </p:nvSpPr>
        <p:spPr>
          <a:xfrm>
            <a:off x="3677817" y="5407845"/>
            <a:ext cx="3943902" cy="1323439"/>
          </a:xfrm>
          <a:prstGeom prst="rect">
            <a:avLst/>
          </a:prstGeom>
          <a:noFill/>
        </p:spPr>
        <p:txBody>
          <a:bodyPr wrap="square" rtlCol="0" anchor="ctr">
            <a:spAutoFit/>
          </a:bodyPr>
          <a:lstStyle/>
          <a:p>
            <a:pPr algn="ctr"/>
            <a:r>
              <a:rPr lang="en-US" sz="4000" spc="300" dirty="0">
                <a:solidFill>
                  <a:schemeClr val="tx2"/>
                </a:solidFill>
                <a:latin typeface="Heebo Medium" pitchFamily="2" charset="-79"/>
                <a:cs typeface="Heebo Medium" pitchFamily="2" charset="-79"/>
              </a:rPr>
              <a:t>Identification of Gap</a:t>
            </a:r>
          </a:p>
        </p:txBody>
      </p:sp>
      <p:sp>
        <p:nvSpPr>
          <p:cNvPr id="4" name="Round Same Side Corner Rectangle 3">
            <a:extLst>
              <a:ext uri="{FF2B5EF4-FFF2-40B4-BE49-F238E27FC236}">
                <a16:creationId xmlns:a16="http://schemas.microsoft.com/office/drawing/2014/main" id="{CD3FAAA5-AEBF-2B45-951D-61928592FB43}"/>
              </a:ext>
            </a:extLst>
          </p:cNvPr>
          <p:cNvSpPr/>
          <p:nvPr/>
        </p:nvSpPr>
        <p:spPr>
          <a:xfrm>
            <a:off x="3119245" y="4162044"/>
            <a:ext cx="4923594" cy="853452"/>
          </a:xfrm>
          <a:prstGeom prst="round2SameRect">
            <a:avLst>
              <a:gd name="adj1" fmla="val 50000"/>
              <a:gd name="adj2"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ebo Light" pitchFamily="2" charset="-79"/>
            </a:endParaRPr>
          </a:p>
        </p:txBody>
      </p:sp>
      <p:sp>
        <p:nvSpPr>
          <p:cNvPr id="19" name="TextBox 18">
            <a:extLst>
              <a:ext uri="{FF2B5EF4-FFF2-40B4-BE49-F238E27FC236}">
                <a16:creationId xmlns:a16="http://schemas.microsoft.com/office/drawing/2014/main" id="{1D4D83C2-4049-5D41-A7A7-45E6F0A3C20B}"/>
              </a:ext>
            </a:extLst>
          </p:cNvPr>
          <p:cNvSpPr txBox="1"/>
          <p:nvPr/>
        </p:nvSpPr>
        <p:spPr>
          <a:xfrm>
            <a:off x="4614273" y="4334483"/>
            <a:ext cx="1933543" cy="584775"/>
          </a:xfrm>
          <a:prstGeom prst="rect">
            <a:avLst/>
          </a:prstGeom>
          <a:noFill/>
        </p:spPr>
        <p:txBody>
          <a:bodyPr wrap="none" rtlCol="0" anchor="ctr">
            <a:spAutoFit/>
          </a:bodyPr>
          <a:lstStyle/>
          <a:p>
            <a:pPr algn="ctr"/>
            <a:r>
              <a:rPr lang="en-US" sz="3200" spc="300" dirty="0">
                <a:gradFill>
                  <a:gsLst>
                    <a:gs pos="6000">
                      <a:schemeClr val="accent1"/>
                    </a:gs>
                    <a:gs pos="94000">
                      <a:schemeClr val="accent4"/>
                    </a:gs>
                  </a:gsLst>
                  <a:lin ang="7200000" scaled="0"/>
                </a:gradFill>
                <a:latin typeface="Heebo Medium" pitchFamily="2" charset="-79"/>
                <a:cs typeface="Heebo Medium" pitchFamily="2" charset="-79"/>
              </a:rPr>
              <a:t>Phase 1</a:t>
            </a:r>
          </a:p>
        </p:txBody>
      </p:sp>
      <p:sp>
        <p:nvSpPr>
          <p:cNvPr id="23" name="Rounded Rectangle 22">
            <a:extLst>
              <a:ext uri="{FF2B5EF4-FFF2-40B4-BE49-F238E27FC236}">
                <a16:creationId xmlns:a16="http://schemas.microsoft.com/office/drawing/2014/main" id="{F7D4BC41-8248-A349-9DF0-D024A23443FF}"/>
              </a:ext>
            </a:extLst>
          </p:cNvPr>
          <p:cNvSpPr/>
          <p:nvPr/>
        </p:nvSpPr>
        <p:spPr>
          <a:xfrm>
            <a:off x="9727028" y="4159990"/>
            <a:ext cx="4923594" cy="7625610"/>
          </a:xfrm>
          <a:prstGeom prst="roundRect">
            <a:avLst>
              <a:gd name="adj" fmla="val 8542"/>
            </a:avLst>
          </a:prstGeom>
          <a:solidFill>
            <a:schemeClr val="bg2"/>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ebo Light" pitchFamily="2" charset="-79"/>
            </a:endParaRPr>
          </a:p>
        </p:txBody>
      </p:sp>
      <p:sp>
        <p:nvSpPr>
          <p:cNvPr id="24" name="TextBox 23">
            <a:extLst>
              <a:ext uri="{FF2B5EF4-FFF2-40B4-BE49-F238E27FC236}">
                <a16:creationId xmlns:a16="http://schemas.microsoft.com/office/drawing/2014/main" id="{23947CD1-8890-B045-8214-3B059F4BA860}"/>
              </a:ext>
            </a:extLst>
          </p:cNvPr>
          <p:cNvSpPr txBox="1"/>
          <p:nvPr/>
        </p:nvSpPr>
        <p:spPr>
          <a:xfrm>
            <a:off x="10216874" y="6849035"/>
            <a:ext cx="3943902" cy="3134191"/>
          </a:xfrm>
          <a:prstGeom prst="rect">
            <a:avLst/>
          </a:prstGeom>
          <a:noFill/>
        </p:spPr>
        <p:txBody>
          <a:bodyPr wrap="square" rtlCol="0" anchor="t">
            <a:spAutoFit/>
          </a:bodyPr>
          <a:lstStyle/>
          <a:p>
            <a:pPr algn="ctr">
              <a:lnSpc>
                <a:spcPts val="4000"/>
              </a:lnSpc>
            </a:pPr>
            <a:r>
              <a:rPr lang="en-US" sz="2400" dirty="0">
                <a:latin typeface="Heebo Light" pitchFamily="2" charset="-79"/>
              </a:rPr>
              <a:t>The high COP can be reduced by lower material cost which could take place by proper supplier selection taking logistics into account..</a:t>
            </a:r>
          </a:p>
        </p:txBody>
      </p:sp>
      <p:sp>
        <p:nvSpPr>
          <p:cNvPr id="25" name="TextBox 24">
            <a:extLst>
              <a:ext uri="{FF2B5EF4-FFF2-40B4-BE49-F238E27FC236}">
                <a16:creationId xmlns:a16="http://schemas.microsoft.com/office/drawing/2014/main" id="{BEBAEE3A-0A89-4740-8D52-7A64E0FAFBE4}"/>
              </a:ext>
            </a:extLst>
          </p:cNvPr>
          <p:cNvSpPr txBox="1"/>
          <p:nvPr/>
        </p:nvSpPr>
        <p:spPr>
          <a:xfrm>
            <a:off x="10369318" y="5407846"/>
            <a:ext cx="3689582" cy="1323439"/>
          </a:xfrm>
          <a:prstGeom prst="rect">
            <a:avLst/>
          </a:prstGeom>
          <a:noFill/>
        </p:spPr>
        <p:txBody>
          <a:bodyPr wrap="square" rtlCol="0" anchor="ctr">
            <a:spAutoFit/>
          </a:bodyPr>
          <a:lstStyle/>
          <a:p>
            <a:pPr algn="ctr"/>
            <a:r>
              <a:rPr lang="en-US" sz="4000" spc="300" dirty="0">
                <a:solidFill>
                  <a:schemeClr val="tx2"/>
                </a:solidFill>
                <a:latin typeface="Heebo Medium" pitchFamily="2" charset="-79"/>
                <a:cs typeface="Heebo Medium" pitchFamily="2" charset="-79"/>
              </a:rPr>
              <a:t>Discovering Solution</a:t>
            </a:r>
          </a:p>
        </p:txBody>
      </p:sp>
      <p:sp>
        <p:nvSpPr>
          <p:cNvPr id="26" name="Round Same Side Corner Rectangle 25">
            <a:extLst>
              <a:ext uri="{FF2B5EF4-FFF2-40B4-BE49-F238E27FC236}">
                <a16:creationId xmlns:a16="http://schemas.microsoft.com/office/drawing/2014/main" id="{5EA2BB67-D0EC-0344-9E2B-06354C9A61B1}"/>
              </a:ext>
            </a:extLst>
          </p:cNvPr>
          <p:cNvSpPr/>
          <p:nvPr/>
        </p:nvSpPr>
        <p:spPr>
          <a:xfrm>
            <a:off x="9727028" y="4162044"/>
            <a:ext cx="4923594" cy="853452"/>
          </a:xfrm>
          <a:prstGeom prst="round2SameRect">
            <a:avLst>
              <a:gd name="adj1" fmla="val 50000"/>
              <a:gd name="adj2"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ebo Light" pitchFamily="2" charset="-79"/>
            </a:endParaRPr>
          </a:p>
        </p:txBody>
      </p:sp>
      <p:sp>
        <p:nvSpPr>
          <p:cNvPr id="27" name="TextBox 26">
            <a:extLst>
              <a:ext uri="{FF2B5EF4-FFF2-40B4-BE49-F238E27FC236}">
                <a16:creationId xmlns:a16="http://schemas.microsoft.com/office/drawing/2014/main" id="{F0A2E284-6075-F041-8A1E-6F7B432F0B9E}"/>
              </a:ext>
            </a:extLst>
          </p:cNvPr>
          <p:cNvSpPr txBox="1"/>
          <p:nvPr/>
        </p:nvSpPr>
        <p:spPr>
          <a:xfrm>
            <a:off x="11222057" y="4334483"/>
            <a:ext cx="1933543" cy="584775"/>
          </a:xfrm>
          <a:prstGeom prst="rect">
            <a:avLst/>
          </a:prstGeom>
          <a:noFill/>
        </p:spPr>
        <p:txBody>
          <a:bodyPr wrap="none" rtlCol="0" anchor="ctr">
            <a:spAutoFit/>
          </a:bodyPr>
          <a:lstStyle/>
          <a:p>
            <a:pPr algn="ctr"/>
            <a:r>
              <a:rPr lang="en-US" sz="3200" spc="300" dirty="0">
                <a:gradFill>
                  <a:gsLst>
                    <a:gs pos="6000">
                      <a:schemeClr val="accent1"/>
                    </a:gs>
                    <a:gs pos="94000">
                      <a:schemeClr val="accent4"/>
                    </a:gs>
                  </a:gsLst>
                  <a:lin ang="7200000" scaled="0"/>
                </a:gradFill>
                <a:latin typeface="Heebo Medium" pitchFamily="2" charset="-79"/>
                <a:cs typeface="Heebo Medium" pitchFamily="2" charset="-79"/>
              </a:rPr>
              <a:t>Phase 2</a:t>
            </a:r>
          </a:p>
        </p:txBody>
      </p:sp>
      <p:sp>
        <p:nvSpPr>
          <p:cNvPr id="34" name="Rounded Rectangle 33">
            <a:extLst>
              <a:ext uri="{FF2B5EF4-FFF2-40B4-BE49-F238E27FC236}">
                <a16:creationId xmlns:a16="http://schemas.microsoft.com/office/drawing/2014/main" id="{A4C1D63F-BB65-AF4F-90E6-E29BA52D3099}"/>
              </a:ext>
            </a:extLst>
          </p:cNvPr>
          <p:cNvSpPr/>
          <p:nvPr/>
        </p:nvSpPr>
        <p:spPr>
          <a:xfrm>
            <a:off x="16340413" y="4159990"/>
            <a:ext cx="4923594" cy="7625610"/>
          </a:xfrm>
          <a:prstGeom prst="roundRect">
            <a:avLst>
              <a:gd name="adj" fmla="val 8542"/>
            </a:avLst>
          </a:prstGeom>
          <a:solidFill>
            <a:schemeClr val="bg2"/>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ebo Light" pitchFamily="2" charset="-79"/>
            </a:endParaRPr>
          </a:p>
        </p:txBody>
      </p:sp>
      <p:sp>
        <p:nvSpPr>
          <p:cNvPr id="35" name="TextBox 34">
            <a:extLst>
              <a:ext uri="{FF2B5EF4-FFF2-40B4-BE49-F238E27FC236}">
                <a16:creationId xmlns:a16="http://schemas.microsoft.com/office/drawing/2014/main" id="{E48DB789-8C38-9043-81BC-02BC16AAE03C}"/>
              </a:ext>
            </a:extLst>
          </p:cNvPr>
          <p:cNvSpPr txBox="1"/>
          <p:nvPr/>
        </p:nvSpPr>
        <p:spPr>
          <a:xfrm>
            <a:off x="16830259" y="6849035"/>
            <a:ext cx="3943902" cy="1595309"/>
          </a:xfrm>
          <a:prstGeom prst="rect">
            <a:avLst/>
          </a:prstGeom>
          <a:noFill/>
        </p:spPr>
        <p:txBody>
          <a:bodyPr wrap="square" rtlCol="0" anchor="t">
            <a:spAutoFit/>
          </a:bodyPr>
          <a:lstStyle/>
          <a:p>
            <a:pPr algn="ctr">
              <a:lnSpc>
                <a:spcPts val="4000"/>
              </a:lnSpc>
            </a:pPr>
            <a:r>
              <a:rPr lang="en-US" sz="2400" dirty="0">
                <a:latin typeface="Heebo Light" pitchFamily="2" charset="-79"/>
              </a:rPr>
              <a:t>Proper validation of solution by giving valid calculations and reasons..</a:t>
            </a:r>
          </a:p>
        </p:txBody>
      </p:sp>
      <p:sp>
        <p:nvSpPr>
          <p:cNvPr id="36" name="TextBox 35">
            <a:extLst>
              <a:ext uri="{FF2B5EF4-FFF2-40B4-BE49-F238E27FC236}">
                <a16:creationId xmlns:a16="http://schemas.microsoft.com/office/drawing/2014/main" id="{CCB86342-C542-1146-88E1-37485E1B26B0}"/>
              </a:ext>
            </a:extLst>
          </p:cNvPr>
          <p:cNvSpPr txBox="1"/>
          <p:nvPr/>
        </p:nvSpPr>
        <p:spPr>
          <a:xfrm>
            <a:off x="17276422" y="5407845"/>
            <a:ext cx="2916578" cy="1323439"/>
          </a:xfrm>
          <a:prstGeom prst="rect">
            <a:avLst/>
          </a:prstGeom>
          <a:noFill/>
        </p:spPr>
        <p:txBody>
          <a:bodyPr wrap="square" rtlCol="0" anchor="ctr">
            <a:spAutoFit/>
          </a:bodyPr>
          <a:lstStyle/>
          <a:p>
            <a:pPr algn="ctr"/>
            <a:r>
              <a:rPr lang="en-US" sz="4000" spc="300" dirty="0">
                <a:solidFill>
                  <a:schemeClr val="tx2"/>
                </a:solidFill>
                <a:latin typeface="Heebo Medium" pitchFamily="2" charset="-79"/>
                <a:cs typeface="Heebo Medium" pitchFamily="2" charset="-79"/>
              </a:rPr>
              <a:t>Solution Validation</a:t>
            </a:r>
          </a:p>
        </p:txBody>
      </p:sp>
      <p:sp>
        <p:nvSpPr>
          <p:cNvPr id="37" name="Round Same Side Corner Rectangle 36">
            <a:extLst>
              <a:ext uri="{FF2B5EF4-FFF2-40B4-BE49-F238E27FC236}">
                <a16:creationId xmlns:a16="http://schemas.microsoft.com/office/drawing/2014/main" id="{9111DD9A-685E-AE41-9C66-D7F8912B4ED4}"/>
              </a:ext>
            </a:extLst>
          </p:cNvPr>
          <p:cNvSpPr/>
          <p:nvPr/>
        </p:nvSpPr>
        <p:spPr>
          <a:xfrm>
            <a:off x="16340413" y="4162044"/>
            <a:ext cx="4923594" cy="853452"/>
          </a:xfrm>
          <a:prstGeom prst="round2SameRect">
            <a:avLst>
              <a:gd name="adj1" fmla="val 50000"/>
              <a:gd name="adj2"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ebo Light" pitchFamily="2" charset="-79"/>
            </a:endParaRPr>
          </a:p>
        </p:txBody>
      </p:sp>
      <p:sp>
        <p:nvSpPr>
          <p:cNvPr id="38" name="TextBox 37">
            <a:extLst>
              <a:ext uri="{FF2B5EF4-FFF2-40B4-BE49-F238E27FC236}">
                <a16:creationId xmlns:a16="http://schemas.microsoft.com/office/drawing/2014/main" id="{377840F4-F248-4C43-9577-52512EE9E673}"/>
              </a:ext>
            </a:extLst>
          </p:cNvPr>
          <p:cNvSpPr txBox="1"/>
          <p:nvPr/>
        </p:nvSpPr>
        <p:spPr>
          <a:xfrm>
            <a:off x="17835444" y="4334483"/>
            <a:ext cx="1933543" cy="584775"/>
          </a:xfrm>
          <a:prstGeom prst="rect">
            <a:avLst/>
          </a:prstGeom>
          <a:noFill/>
        </p:spPr>
        <p:txBody>
          <a:bodyPr wrap="none" rtlCol="0" anchor="ctr">
            <a:spAutoFit/>
          </a:bodyPr>
          <a:lstStyle/>
          <a:p>
            <a:pPr algn="ctr"/>
            <a:r>
              <a:rPr lang="en-US" sz="3200" spc="300" dirty="0">
                <a:gradFill>
                  <a:gsLst>
                    <a:gs pos="6000">
                      <a:schemeClr val="accent1"/>
                    </a:gs>
                    <a:gs pos="94000">
                      <a:schemeClr val="accent4"/>
                    </a:gs>
                  </a:gsLst>
                  <a:lin ang="7200000" scaled="0"/>
                </a:gradFill>
                <a:latin typeface="Heebo Medium" pitchFamily="2" charset="-79"/>
                <a:cs typeface="Heebo Medium" pitchFamily="2" charset="-79"/>
              </a:rPr>
              <a:t>Phase 3</a:t>
            </a:r>
          </a:p>
        </p:txBody>
      </p:sp>
    </p:spTree>
    <p:extLst>
      <p:ext uri="{BB962C8B-B14F-4D97-AF65-F5344CB8AC3E}">
        <p14:creationId xmlns:p14="http://schemas.microsoft.com/office/powerpoint/2010/main" val="798197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7F1DF5-B148-E44A-A451-56A1F946E354}"/>
              </a:ext>
            </a:extLst>
          </p:cNvPr>
          <p:cNvSpPr txBox="1"/>
          <p:nvPr/>
        </p:nvSpPr>
        <p:spPr>
          <a:xfrm>
            <a:off x="2275422" y="2198042"/>
            <a:ext cx="8046788" cy="1695336"/>
          </a:xfrm>
          <a:prstGeom prst="rect">
            <a:avLst/>
          </a:prstGeom>
          <a:noFill/>
        </p:spPr>
        <p:txBody>
          <a:bodyPr wrap="square" rtlCol="0" anchor="b">
            <a:spAutoFit/>
          </a:bodyPr>
          <a:lstStyle/>
          <a:p>
            <a:pPr>
              <a:lnSpc>
                <a:spcPts val="12500"/>
              </a:lnSpc>
            </a:pPr>
            <a:r>
              <a:rPr lang="en-US" sz="9600" dirty="0">
                <a:solidFill>
                  <a:schemeClr val="tx2"/>
                </a:solidFill>
                <a:latin typeface="Heebo Medium" pitchFamily="2" charset="-79"/>
                <a:ea typeface="Arimo" panose="020B0604020202020204" pitchFamily="34" charset="0"/>
                <a:cs typeface="Arimo" panose="020B0604020202020204" pitchFamily="34" charset="0"/>
              </a:rPr>
              <a:t>The Solution</a:t>
            </a:r>
          </a:p>
        </p:txBody>
      </p:sp>
      <p:sp>
        <p:nvSpPr>
          <p:cNvPr id="9" name="TextBox 8">
            <a:extLst>
              <a:ext uri="{FF2B5EF4-FFF2-40B4-BE49-F238E27FC236}">
                <a16:creationId xmlns:a16="http://schemas.microsoft.com/office/drawing/2014/main" id="{AB6032AF-8294-8E4D-900D-46874DDBCC33}"/>
              </a:ext>
            </a:extLst>
          </p:cNvPr>
          <p:cNvSpPr txBox="1"/>
          <p:nvPr/>
        </p:nvSpPr>
        <p:spPr>
          <a:xfrm>
            <a:off x="2275421" y="4716096"/>
            <a:ext cx="8046789" cy="5651547"/>
          </a:xfrm>
          <a:prstGeom prst="rect">
            <a:avLst/>
          </a:prstGeom>
          <a:noFill/>
        </p:spPr>
        <p:txBody>
          <a:bodyPr wrap="square" rtlCol="0" anchor="t">
            <a:spAutoFit/>
          </a:bodyPr>
          <a:lstStyle/>
          <a:p>
            <a:pPr marL="457200" indent="-457200">
              <a:lnSpc>
                <a:spcPts val="4000"/>
              </a:lnSpc>
              <a:spcAft>
                <a:spcPts val="600"/>
              </a:spcAft>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Selecting a new Supplier different from local monopolized suppliers. Also ensuring that the supplier has desired capacity and quality.</a:t>
            </a:r>
          </a:p>
          <a:p>
            <a:pPr marL="457200" indent="-457200">
              <a:lnSpc>
                <a:spcPts val="4000"/>
              </a:lnSpc>
              <a:spcAft>
                <a:spcPts val="600"/>
              </a:spcAft>
              <a:buFont typeface="Wingdings" panose="05000000000000000000" pitchFamily="2" charset="2"/>
              <a:buChar char="q"/>
            </a:pPr>
            <a:endParaRPr lang="en-US" sz="3200" dirty="0">
              <a:latin typeface="Times New Roman" panose="02020603050405020304" pitchFamily="18" charset="0"/>
              <a:cs typeface="Times New Roman" panose="02020603050405020304" pitchFamily="18" charset="0"/>
            </a:endParaRPr>
          </a:p>
          <a:p>
            <a:pPr marL="457200" indent="-457200">
              <a:lnSpc>
                <a:spcPts val="4000"/>
              </a:lnSpc>
              <a:spcAft>
                <a:spcPts val="600"/>
              </a:spcAft>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Two locations were selected </a:t>
            </a:r>
          </a:p>
          <a:p>
            <a:pPr marL="1371417" lvl="1" indent="-457200">
              <a:lnSpc>
                <a:spcPts val="4000"/>
              </a:lnSpc>
              <a:spcAft>
                <a:spcPts val="600"/>
              </a:spcAf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Udaipur, Rajasthan</a:t>
            </a:r>
          </a:p>
          <a:p>
            <a:pPr marL="1371417" lvl="1" indent="-457200">
              <a:lnSpc>
                <a:spcPts val="4000"/>
              </a:lnSpc>
              <a:spcAft>
                <a:spcPts val="600"/>
              </a:spcAf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Haldwani, Uttarakhand</a:t>
            </a:r>
          </a:p>
          <a:p>
            <a:pPr marL="457200" indent="-457200">
              <a:lnSpc>
                <a:spcPts val="4000"/>
              </a:lnSpc>
              <a:spcAft>
                <a:spcPts val="600"/>
              </a:spcAft>
              <a:buFont typeface="Wingdings" panose="05000000000000000000" pitchFamily="2" charset="2"/>
              <a:buChar char="§"/>
            </a:pPr>
            <a:endParaRPr lang="en-US" sz="3200" dirty="0">
              <a:latin typeface="Times New Roman" panose="02020603050405020304" pitchFamily="18" charset="0"/>
              <a:cs typeface="Times New Roman" panose="02020603050405020304" pitchFamily="18" charset="0"/>
            </a:endParaRPr>
          </a:p>
          <a:p>
            <a:pPr marL="457200" indent="-457200">
              <a:lnSpc>
                <a:spcPts val="4000"/>
              </a:lnSpc>
              <a:spcAft>
                <a:spcPts val="600"/>
              </a:spcAft>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Udaipur was selected for further study as it provided the desired quality in less price.</a:t>
            </a:r>
          </a:p>
        </p:txBody>
      </p:sp>
      <p:cxnSp>
        <p:nvCxnSpPr>
          <p:cNvPr id="10" name="Straight Connector 9">
            <a:extLst>
              <a:ext uri="{FF2B5EF4-FFF2-40B4-BE49-F238E27FC236}">
                <a16:creationId xmlns:a16="http://schemas.microsoft.com/office/drawing/2014/main" id="{9994EB8F-3417-1C40-8553-D586591D601C}"/>
              </a:ext>
            </a:extLst>
          </p:cNvPr>
          <p:cNvCxnSpPr/>
          <p:nvPr/>
        </p:nvCxnSpPr>
        <p:spPr>
          <a:xfrm>
            <a:off x="2385423" y="4154129"/>
            <a:ext cx="1828800" cy="0"/>
          </a:xfrm>
          <a:prstGeom prst="line">
            <a:avLst/>
          </a:prstGeom>
          <a:ln w="50800" cap="flat">
            <a:solidFill>
              <a:schemeClr val="accent3"/>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cx4="http://schemas.microsoft.com/office/drawing/2016/5/10/chartex">
        <mc:Choice Requires="cx4">
          <p:graphicFrame>
            <p:nvGraphicFramePr>
              <p:cNvPr id="16" name="Chart 15">
                <a:extLst>
                  <a:ext uri="{FF2B5EF4-FFF2-40B4-BE49-F238E27FC236}">
                    <a16:creationId xmlns:a16="http://schemas.microsoft.com/office/drawing/2014/main" id="{A47812DA-4E2F-6753-6012-8944B18BCB2D}"/>
                  </a:ext>
                </a:extLst>
              </p:cNvPr>
              <p:cNvGraphicFramePr/>
              <p:nvPr>
                <p:extLst>
                  <p:ext uri="{D42A27DB-BD31-4B8C-83A1-F6EECF244321}">
                    <p14:modId xmlns:p14="http://schemas.microsoft.com/office/powerpoint/2010/main" val="2552766344"/>
                  </p:ext>
                </p:extLst>
              </p:nvPr>
            </p:nvGraphicFramePr>
            <p:xfrm>
              <a:off x="9473141" y="1440744"/>
              <a:ext cx="16251767" cy="1083451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6" name="Chart 15">
                <a:extLst>
                  <a:ext uri="{FF2B5EF4-FFF2-40B4-BE49-F238E27FC236}">
                    <a16:creationId xmlns:a16="http://schemas.microsoft.com/office/drawing/2014/main" id="{A47812DA-4E2F-6753-6012-8944B18BCB2D}"/>
                  </a:ext>
                </a:extLst>
              </p:cNvPr>
              <p:cNvPicPr>
                <a:picLocks noGrp="1" noRot="1" noChangeAspect="1" noMove="1" noResize="1" noEditPoints="1" noAdjustHandles="1" noChangeArrowheads="1" noChangeShapeType="1"/>
              </p:cNvPicPr>
              <p:nvPr/>
            </p:nvPicPr>
            <p:blipFill>
              <a:blip r:embed="rId3"/>
              <a:stretch>
                <a:fillRect/>
              </a:stretch>
            </p:blipFill>
            <p:spPr>
              <a:xfrm>
                <a:off x="9473141" y="1440744"/>
                <a:ext cx="16251767" cy="10834511"/>
              </a:xfrm>
              <a:prstGeom prst="rect">
                <a:avLst/>
              </a:prstGeom>
            </p:spPr>
          </p:pic>
        </mc:Fallback>
      </mc:AlternateContent>
      <p:pic>
        <p:nvPicPr>
          <p:cNvPr id="19" name="Graphic 18" descr="Marker">
            <a:extLst>
              <a:ext uri="{FF2B5EF4-FFF2-40B4-BE49-F238E27FC236}">
                <a16:creationId xmlns:a16="http://schemas.microsoft.com/office/drawing/2014/main" id="{E03F3F4D-020C-4C6D-F789-9FE386D002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98625" y="5314949"/>
            <a:ext cx="914400" cy="914400"/>
          </a:xfrm>
          <a:prstGeom prst="rect">
            <a:avLst/>
          </a:prstGeom>
        </p:spPr>
      </p:pic>
      <p:pic>
        <p:nvPicPr>
          <p:cNvPr id="20" name="Graphic 19" descr="Marker">
            <a:extLst>
              <a:ext uri="{FF2B5EF4-FFF2-40B4-BE49-F238E27FC236}">
                <a16:creationId xmlns:a16="http://schemas.microsoft.com/office/drawing/2014/main" id="{F532C50E-D53D-566A-B2A3-2E833C1F5C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70275" y="3543299"/>
            <a:ext cx="914400" cy="914400"/>
          </a:xfrm>
          <a:prstGeom prst="rect">
            <a:avLst/>
          </a:prstGeom>
        </p:spPr>
      </p:pic>
      <p:pic>
        <p:nvPicPr>
          <p:cNvPr id="24" name="Graphic 23" descr="Flag">
            <a:extLst>
              <a:ext uri="{FF2B5EF4-FFF2-40B4-BE49-F238E27FC236}">
                <a16:creationId xmlns:a16="http://schemas.microsoft.com/office/drawing/2014/main" id="{AE54A9EB-C013-2401-5C80-C63777C9A45D}"/>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684625" y="5200650"/>
            <a:ext cx="708025" cy="708025"/>
          </a:xfrm>
          <a:prstGeom prst="rect">
            <a:avLst/>
          </a:prstGeom>
        </p:spPr>
      </p:pic>
      <p:sp>
        <p:nvSpPr>
          <p:cNvPr id="3" name="TextBox 2">
            <a:extLst>
              <a:ext uri="{FF2B5EF4-FFF2-40B4-BE49-F238E27FC236}">
                <a16:creationId xmlns:a16="http://schemas.microsoft.com/office/drawing/2014/main" id="{2CBFD1D0-8328-68B3-CCFF-C518135EA13C}"/>
              </a:ext>
            </a:extLst>
          </p:cNvPr>
          <p:cNvSpPr txBox="1"/>
          <p:nvPr/>
        </p:nvSpPr>
        <p:spPr>
          <a:xfrm>
            <a:off x="16963483" y="3677333"/>
            <a:ext cx="2120152" cy="646331"/>
          </a:xfrm>
          <a:prstGeom prst="rect">
            <a:avLst/>
          </a:prstGeom>
          <a:noFill/>
        </p:spPr>
        <p:txBody>
          <a:bodyPr wrap="square">
            <a:spAutoFit/>
          </a:bodyPr>
          <a:lstStyle/>
          <a:p>
            <a:r>
              <a:rPr lang="en-US" sz="3600" dirty="0">
                <a:solidFill>
                  <a:schemeClr val="tx2"/>
                </a:solidFill>
                <a:latin typeface="Times New Roman" panose="02020603050405020304" pitchFamily="18" charset="0"/>
                <a:cs typeface="Times New Roman" panose="02020603050405020304" pitchFamily="18" charset="0"/>
              </a:rPr>
              <a:t>Haldwani</a:t>
            </a:r>
            <a:endParaRPr lang="en-IN" dirty="0">
              <a:solidFill>
                <a:schemeClr val="tx2"/>
              </a:solidFill>
            </a:endParaRPr>
          </a:p>
        </p:txBody>
      </p:sp>
      <p:sp>
        <p:nvSpPr>
          <p:cNvPr id="5" name="TextBox 4">
            <a:extLst>
              <a:ext uri="{FF2B5EF4-FFF2-40B4-BE49-F238E27FC236}">
                <a16:creationId xmlns:a16="http://schemas.microsoft.com/office/drawing/2014/main" id="{9C565524-D713-FA7C-C7E9-64B3319DE43C}"/>
              </a:ext>
            </a:extLst>
          </p:cNvPr>
          <p:cNvSpPr txBox="1"/>
          <p:nvPr/>
        </p:nvSpPr>
        <p:spPr>
          <a:xfrm>
            <a:off x="13992972" y="6211668"/>
            <a:ext cx="1725705" cy="646331"/>
          </a:xfrm>
          <a:prstGeom prst="rect">
            <a:avLst/>
          </a:prstGeom>
          <a:noFill/>
        </p:spPr>
        <p:txBody>
          <a:bodyPr wrap="square">
            <a:spAutoFit/>
          </a:bodyPr>
          <a:lstStyle/>
          <a:p>
            <a:r>
              <a:rPr lang="en-US" sz="3600">
                <a:solidFill>
                  <a:schemeClr val="tx2"/>
                </a:solidFill>
                <a:latin typeface="Times New Roman" panose="02020603050405020304" pitchFamily="18" charset="0"/>
                <a:cs typeface="Times New Roman" panose="02020603050405020304" pitchFamily="18" charset="0"/>
              </a:rPr>
              <a:t>Udaipur</a:t>
            </a:r>
            <a:endParaRPr lang="en-IN" dirty="0">
              <a:solidFill>
                <a:schemeClr val="tx2"/>
              </a:solidFill>
            </a:endParaRPr>
          </a:p>
        </p:txBody>
      </p:sp>
      <p:sp>
        <p:nvSpPr>
          <p:cNvPr id="8" name="TextBox 7">
            <a:extLst>
              <a:ext uri="{FF2B5EF4-FFF2-40B4-BE49-F238E27FC236}">
                <a16:creationId xmlns:a16="http://schemas.microsoft.com/office/drawing/2014/main" id="{CEADC6D0-2139-CBDA-16A1-D7CD94047917}"/>
              </a:ext>
            </a:extLst>
          </p:cNvPr>
          <p:cNvSpPr txBox="1"/>
          <p:nvPr/>
        </p:nvSpPr>
        <p:spPr>
          <a:xfrm>
            <a:off x="16124330" y="5840495"/>
            <a:ext cx="2903444" cy="1200329"/>
          </a:xfrm>
          <a:prstGeom prst="rect">
            <a:avLst/>
          </a:prstGeom>
          <a:noFill/>
        </p:spPr>
        <p:txBody>
          <a:bodyPr wrap="square">
            <a:spAutoFit/>
          </a:bodyPr>
          <a:lstStyle/>
          <a:p>
            <a:r>
              <a:rPr lang="en-US" dirty="0">
                <a:solidFill>
                  <a:schemeClr val="tx2"/>
                </a:solidFill>
                <a:latin typeface="Times New Roman" panose="02020603050405020304" pitchFamily="18" charset="0"/>
                <a:cs typeface="Times New Roman" panose="02020603050405020304" pitchFamily="18" charset="0"/>
              </a:rPr>
              <a:t>Phulpur, Allahabad</a:t>
            </a:r>
            <a:endParaRPr lang="en-IN" dirty="0">
              <a:solidFill>
                <a:schemeClr val="tx2"/>
              </a:solidFill>
            </a:endParaRPr>
          </a:p>
        </p:txBody>
      </p:sp>
    </p:spTree>
    <p:extLst>
      <p:ext uri="{BB962C8B-B14F-4D97-AF65-F5344CB8AC3E}">
        <p14:creationId xmlns:p14="http://schemas.microsoft.com/office/powerpoint/2010/main" val="298747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78F31D7-DB90-6442-906E-7F377EDA56FC}"/>
              </a:ext>
            </a:extLst>
          </p:cNvPr>
          <p:cNvSpPr/>
          <p:nvPr/>
        </p:nvSpPr>
        <p:spPr>
          <a:xfrm>
            <a:off x="2406374" y="3229122"/>
            <a:ext cx="9149750" cy="9398354"/>
          </a:xfrm>
          <a:prstGeom prst="roundRect">
            <a:avLst>
              <a:gd name="adj" fmla="val 8542"/>
            </a:avLst>
          </a:prstGeom>
          <a:solidFill>
            <a:schemeClr val="bg2"/>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ebo Light" pitchFamily="2" charset="-79"/>
            </a:endParaRPr>
          </a:p>
        </p:txBody>
      </p:sp>
      <p:sp>
        <p:nvSpPr>
          <p:cNvPr id="9" name="Rounded Rectangle 8">
            <a:extLst>
              <a:ext uri="{FF2B5EF4-FFF2-40B4-BE49-F238E27FC236}">
                <a16:creationId xmlns:a16="http://schemas.microsoft.com/office/drawing/2014/main" id="{F2A64BE0-ECF0-874F-A387-2107865290B8}"/>
              </a:ext>
            </a:extLst>
          </p:cNvPr>
          <p:cNvSpPr/>
          <p:nvPr/>
        </p:nvSpPr>
        <p:spPr>
          <a:xfrm>
            <a:off x="12821526" y="3229122"/>
            <a:ext cx="9149750" cy="9398354"/>
          </a:xfrm>
          <a:prstGeom prst="roundRect">
            <a:avLst>
              <a:gd name="adj" fmla="val 8542"/>
            </a:avLst>
          </a:prstGeom>
          <a:solidFill>
            <a:schemeClr val="bg2"/>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ebo Light" pitchFamily="2" charset="-79"/>
            </a:endParaRPr>
          </a:p>
        </p:txBody>
      </p:sp>
      <p:graphicFrame>
        <p:nvGraphicFramePr>
          <p:cNvPr id="4" name="Table 3">
            <a:extLst>
              <a:ext uri="{FF2B5EF4-FFF2-40B4-BE49-F238E27FC236}">
                <a16:creationId xmlns:a16="http://schemas.microsoft.com/office/drawing/2014/main" id="{D021832A-B329-4B47-AF4D-DF2A5434A13F}"/>
              </a:ext>
            </a:extLst>
          </p:cNvPr>
          <p:cNvGraphicFramePr>
            <a:graphicFrameLocks noGrp="1"/>
          </p:cNvGraphicFramePr>
          <p:nvPr>
            <p:extLst>
              <p:ext uri="{D42A27DB-BD31-4B8C-83A1-F6EECF244321}">
                <p14:modId xmlns:p14="http://schemas.microsoft.com/office/powerpoint/2010/main" val="613005854"/>
              </p:ext>
            </p:extLst>
          </p:nvPr>
        </p:nvGraphicFramePr>
        <p:xfrm>
          <a:off x="3021229" y="3459658"/>
          <a:ext cx="7920040" cy="8688347"/>
        </p:xfrm>
        <a:graphic>
          <a:graphicData uri="http://schemas.openxmlformats.org/drawingml/2006/table">
            <a:tbl>
              <a:tblPr firstRow="1" bandRow="1">
                <a:tableStyleId>{5C22544A-7EE6-4342-B048-85BDC9FD1C3A}</a:tableStyleId>
              </a:tblPr>
              <a:tblGrid>
                <a:gridCol w="5338741">
                  <a:extLst>
                    <a:ext uri="{9D8B030D-6E8A-4147-A177-3AD203B41FA5}">
                      <a16:colId xmlns:a16="http://schemas.microsoft.com/office/drawing/2014/main" val="1913100175"/>
                    </a:ext>
                  </a:extLst>
                </a:gridCol>
                <a:gridCol w="2581299">
                  <a:extLst>
                    <a:ext uri="{9D8B030D-6E8A-4147-A177-3AD203B41FA5}">
                      <a16:colId xmlns:a16="http://schemas.microsoft.com/office/drawing/2014/main" val="4150826512"/>
                    </a:ext>
                  </a:extLst>
                </a:gridCol>
              </a:tblGrid>
              <a:tr h="629870">
                <a:tc>
                  <a:txBody>
                    <a:bodyPr/>
                    <a:lstStyle/>
                    <a:p>
                      <a:pPr>
                        <a:lnSpc>
                          <a:spcPts val="4200"/>
                        </a:lnSpc>
                      </a:pPr>
                      <a:r>
                        <a:rPr lang="en-US" sz="3200" b="0" i="0" kern="1200" spc="300" dirty="0">
                          <a:gradFill>
                            <a:gsLst>
                              <a:gs pos="6000">
                                <a:schemeClr val="accent1">
                                  <a:alpha val="85000"/>
                                </a:schemeClr>
                              </a:gs>
                              <a:gs pos="94000">
                                <a:schemeClr val="accent4">
                                  <a:alpha val="85000"/>
                                </a:schemeClr>
                              </a:gs>
                            </a:gsLst>
                            <a:lin ang="7200000" scaled="0"/>
                          </a:gradFill>
                          <a:latin typeface="Heebo Light" pitchFamily="2" charset="-79"/>
                          <a:ea typeface="+mn-ea"/>
                          <a:cs typeface="Heebo Light" pitchFamily="2" charset="-79"/>
                        </a:rPr>
                        <a:t>COST</a:t>
                      </a:r>
                    </a:p>
                  </a:txBody>
                  <a:tcPr anchor="ctr">
                    <a:lnL w="12700" cmpd="sng">
                      <a:noFill/>
                    </a:lnL>
                    <a:lnR w="28575" cap="flat" cmpd="sng" algn="ctr">
                      <a:solidFill>
                        <a:schemeClr val="accent6"/>
                      </a:solidFill>
                      <a:prstDash val="solid"/>
                      <a:round/>
                      <a:headEnd type="none" w="med" len="med"/>
                      <a:tailEnd type="none" w="med" len="med"/>
                    </a:lnR>
                    <a:lnT w="12700" cmpd="sng">
                      <a:noFill/>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4200"/>
                        </a:lnSpc>
                      </a:pPr>
                      <a:r>
                        <a:rPr lang="en-US" sz="3200" b="0" i="0" kern="1200" spc="300" dirty="0">
                          <a:gradFill>
                            <a:gsLst>
                              <a:gs pos="6000">
                                <a:schemeClr val="accent1">
                                  <a:alpha val="85000"/>
                                </a:schemeClr>
                              </a:gs>
                              <a:gs pos="94000">
                                <a:schemeClr val="accent4">
                                  <a:alpha val="85000"/>
                                </a:schemeClr>
                              </a:gs>
                            </a:gsLst>
                            <a:lin ang="7200000" scaled="0"/>
                          </a:gradFill>
                          <a:latin typeface="Heebo Light" pitchFamily="2" charset="-79"/>
                          <a:ea typeface="+mn-ea"/>
                          <a:cs typeface="Heebo Light" pitchFamily="2" charset="-79"/>
                        </a:rPr>
                        <a:t>(Rs)</a:t>
                      </a:r>
                    </a:p>
                  </a:txBody>
                  <a:tcPr anchor="ctr">
                    <a:lnL w="28575" cap="flat" cmpd="sng" algn="ctr">
                      <a:solidFill>
                        <a:schemeClr val="accent6"/>
                      </a:solidFill>
                      <a:prstDash val="solid"/>
                      <a:round/>
                      <a:headEnd type="none" w="med" len="med"/>
                      <a:tailEnd type="none" w="med" len="med"/>
                    </a:lnL>
                    <a:lnR w="12700" cmpd="sng">
                      <a:noFill/>
                    </a:lnR>
                    <a:lnT w="12700" cmpd="sng">
                      <a:noFill/>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9096645"/>
                  </a:ext>
                </a:extLst>
              </a:tr>
              <a:tr h="587623">
                <a:tc>
                  <a:txBody>
                    <a:bodyPr/>
                    <a:lstStyle/>
                    <a:p>
                      <a:pPr>
                        <a:lnSpc>
                          <a:spcPts val="4200"/>
                        </a:lnSpc>
                      </a:pPr>
                      <a:r>
                        <a:rPr lang="en-US" sz="2400" b="0" i="0" kern="1200" spc="0" dirty="0">
                          <a:solidFill>
                            <a:schemeClr val="dk1"/>
                          </a:solidFill>
                          <a:latin typeface="Heebo Light" pitchFamily="2" charset="-79"/>
                          <a:ea typeface="+mn-ea"/>
                          <a:cs typeface="+mn-cs"/>
                        </a:rPr>
                        <a:t>Material Cost (Talc Powder)</a:t>
                      </a:r>
                    </a:p>
                  </a:txBody>
                  <a:tcPr>
                    <a:lnL w="12700" cmpd="sng">
                      <a:noFill/>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nSpc>
                          <a:spcPts val="4200"/>
                        </a:lnSpc>
                      </a:pPr>
                      <a:r>
                        <a:rPr lang="en-US" sz="2400" b="0" i="0" kern="1200" spc="0" dirty="0">
                          <a:solidFill>
                            <a:schemeClr val="dk1"/>
                          </a:solidFill>
                          <a:latin typeface="Heebo Light" pitchFamily="2" charset="-79"/>
                          <a:ea typeface="+mn-ea"/>
                          <a:cs typeface="+mn-cs"/>
                        </a:rPr>
                        <a:t>225000</a:t>
                      </a:r>
                    </a:p>
                  </a:txBody>
                  <a:tcPr>
                    <a:lnL w="28575" cap="flat" cmpd="sng" algn="ctr">
                      <a:solidFill>
                        <a:schemeClr val="accent6"/>
                      </a:solidFill>
                      <a:prstDash val="solid"/>
                      <a:round/>
                      <a:headEnd type="none" w="med" len="med"/>
                      <a:tailEnd type="none" w="med" len="med"/>
                    </a:lnL>
                    <a:lnR w="12700" cmpd="sng">
                      <a:noFill/>
                    </a:lnR>
                    <a:lnT w="28575"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7537146"/>
                  </a:ext>
                </a:extLst>
              </a:tr>
              <a:tr h="587623">
                <a:tc>
                  <a:txBody>
                    <a:bodyPr/>
                    <a:lstStyle/>
                    <a:p>
                      <a:pPr>
                        <a:lnSpc>
                          <a:spcPts val="4200"/>
                        </a:lnSpc>
                      </a:pPr>
                      <a:r>
                        <a:rPr lang="en-US" sz="2400" b="0" i="0" kern="1200" spc="0" dirty="0">
                          <a:solidFill>
                            <a:schemeClr val="dk1"/>
                          </a:solidFill>
                          <a:latin typeface="Heebo Light" pitchFamily="2" charset="-79"/>
                          <a:ea typeface="+mn-ea"/>
                          <a:cs typeface="+mn-cs"/>
                        </a:rPr>
                        <a:t>Travelling cost (going &amp; returning)</a:t>
                      </a:r>
                    </a:p>
                  </a:txBody>
                  <a:tcPr>
                    <a:lnL w="12700" cmpd="sng">
                      <a:noFill/>
                    </a:lnL>
                    <a:lnR w="28575"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400" b="0" i="0" kern="1200" spc="0" noProof="0" dirty="0">
                          <a:solidFill>
                            <a:schemeClr val="dk1"/>
                          </a:solidFill>
                          <a:latin typeface="Heebo Light" pitchFamily="2" charset="-79"/>
                          <a:ea typeface="+mn-ea"/>
                          <a:cs typeface="+mn-cs"/>
                        </a:rPr>
                        <a:t>36800</a:t>
                      </a:r>
                    </a:p>
                  </a:txBody>
                  <a:tcPr>
                    <a:lnL w="28575"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62822254"/>
                  </a:ext>
                </a:extLst>
              </a:tr>
              <a:tr h="587623">
                <a:tc>
                  <a:txBody>
                    <a:bodyPr/>
                    <a:lstStyle/>
                    <a:p>
                      <a:pPr>
                        <a:lnSpc>
                          <a:spcPts val="4200"/>
                        </a:lnSpc>
                      </a:pPr>
                      <a:r>
                        <a:rPr lang="en-US" sz="2400" b="0" i="0" kern="1200" spc="0" dirty="0">
                          <a:solidFill>
                            <a:schemeClr val="dk1"/>
                          </a:solidFill>
                          <a:latin typeface="Heebo Light" pitchFamily="2" charset="-79"/>
                          <a:ea typeface="+mn-ea"/>
                          <a:cs typeface="+mn-cs"/>
                        </a:rPr>
                        <a:t>Toll Charges</a:t>
                      </a:r>
                    </a:p>
                  </a:txBody>
                  <a:tcPr>
                    <a:lnL w="12700" cmpd="sng">
                      <a:noFill/>
                    </a:lnL>
                    <a:lnR w="28575"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400" b="0" i="0" kern="1200" spc="0" noProof="0" dirty="0">
                          <a:solidFill>
                            <a:schemeClr val="dk1"/>
                          </a:solidFill>
                          <a:latin typeface="Heebo Light" pitchFamily="2" charset="-79"/>
                          <a:ea typeface="+mn-ea"/>
                          <a:cs typeface="+mn-cs"/>
                        </a:rPr>
                        <a:t>19000</a:t>
                      </a:r>
                    </a:p>
                  </a:txBody>
                  <a:tcPr>
                    <a:lnL w="28575"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2210388"/>
                  </a:ext>
                </a:extLst>
              </a:tr>
              <a:tr h="587623">
                <a:tc>
                  <a:txBody>
                    <a:bodyPr/>
                    <a:lstStyle/>
                    <a:p>
                      <a:pPr>
                        <a:lnSpc>
                          <a:spcPts val="4200"/>
                        </a:lnSpc>
                      </a:pPr>
                      <a:r>
                        <a:rPr lang="en-US" sz="2400" b="0" i="0" kern="1200" spc="0" dirty="0">
                          <a:solidFill>
                            <a:schemeClr val="dk1"/>
                          </a:solidFill>
                          <a:latin typeface="Heebo Light" pitchFamily="2" charset="-79"/>
                          <a:ea typeface="+mn-ea"/>
                          <a:cs typeface="+mn-cs"/>
                        </a:rPr>
                        <a:t>Driver</a:t>
                      </a:r>
                    </a:p>
                  </a:txBody>
                  <a:tcPr>
                    <a:lnL w="12700" cmpd="sng">
                      <a:noFill/>
                    </a:lnL>
                    <a:lnR w="28575"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400" b="0" i="0" kern="1200" spc="0" noProof="0" dirty="0">
                          <a:solidFill>
                            <a:schemeClr val="dk1"/>
                          </a:solidFill>
                          <a:latin typeface="Heebo Light" pitchFamily="2" charset="-79"/>
                          <a:ea typeface="+mn-ea"/>
                          <a:cs typeface="+mn-cs"/>
                        </a:rPr>
                        <a:t>1000</a:t>
                      </a:r>
                    </a:p>
                  </a:txBody>
                  <a:tcPr>
                    <a:lnL w="28575"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08532823"/>
                  </a:ext>
                </a:extLst>
              </a:tr>
              <a:tr h="1598825">
                <a:tc>
                  <a:txBody>
                    <a:bodyPr/>
                    <a:lstStyle/>
                    <a:p>
                      <a:pPr>
                        <a:lnSpc>
                          <a:spcPts val="4200"/>
                        </a:lnSpc>
                      </a:pPr>
                      <a:r>
                        <a:rPr lang="en-US" sz="2400" b="0" i="0" kern="1200" spc="0" dirty="0">
                          <a:solidFill>
                            <a:schemeClr val="dk1"/>
                          </a:solidFill>
                          <a:latin typeface="Heebo Light" pitchFamily="2" charset="-79"/>
                          <a:ea typeface="+mn-ea"/>
                          <a:cs typeface="+mn-cs"/>
                        </a:rPr>
                        <a:t>Total COP</a:t>
                      </a:r>
                    </a:p>
                    <a:p>
                      <a:pPr>
                        <a:lnSpc>
                          <a:spcPts val="4200"/>
                        </a:lnSpc>
                      </a:pPr>
                      <a:endParaRPr lang="en-US" sz="2400" b="0" i="0" kern="1200" spc="0" dirty="0">
                        <a:solidFill>
                          <a:schemeClr val="dk1"/>
                        </a:solidFill>
                        <a:latin typeface="Heebo Light" pitchFamily="2" charset="-79"/>
                        <a:ea typeface="+mn-ea"/>
                        <a:cs typeface="+mn-cs"/>
                      </a:endParaRPr>
                    </a:p>
                    <a:p>
                      <a:pPr>
                        <a:lnSpc>
                          <a:spcPts val="4200"/>
                        </a:lnSpc>
                      </a:pPr>
                      <a:r>
                        <a:rPr lang="en-US" sz="2400" b="0" i="0" kern="1200" spc="0" dirty="0">
                          <a:solidFill>
                            <a:schemeClr val="dk1"/>
                          </a:solidFill>
                          <a:latin typeface="Heebo Light" pitchFamily="2" charset="-79"/>
                          <a:ea typeface="+mn-ea"/>
                          <a:cs typeface="+mn-cs"/>
                        </a:rPr>
                        <a:t>Truck tonnage (tons)</a:t>
                      </a:r>
                    </a:p>
                  </a:txBody>
                  <a:tcPr>
                    <a:lnL w="12700" cmpd="sng">
                      <a:noFill/>
                    </a:lnL>
                    <a:lnR w="28575"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400" b="1" i="0" kern="1200" spc="0" noProof="0" dirty="0">
                          <a:solidFill>
                            <a:schemeClr val="dk1"/>
                          </a:solidFill>
                          <a:latin typeface="Heebo Light" pitchFamily="2" charset="-79"/>
                          <a:ea typeface="+mn-ea"/>
                          <a:cs typeface="+mn-cs"/>
                        </a:rPr>
                        <a:t>281800</a:t>
                      </a:r>
                    </a:p>
                    <a:p>
                      <a:pPr marL="0" marR="0" lvl="0" indent="0" algn="l" defTabSz="1828434" rtl="0" eaLnBrk="1" fontAlgn="auto" latinLnBrk="0" hangingPunct="1">
                        <a:lnSpc>
                          <a:spcPts val="4200"/>
                        </a:lnSpc>
                        <a:spcBef>
                          <a:spcPts val="0"/>
                        </a:spcBef>
                        <a:spcAft>
                          <a:spcPts val="0"/>
                        </a:spcAft>
                        <a:buClrTx/>
                        <a:buSzTx/>
                        <a:buFontTx/>
                        <a:buNone/>
                        <a:tabLst/>
                        <a:defRPr/>
                      </a:pPr>
                      <a:endParaRPr lang="en-US" sz="2400" b="0" i="0" kern="1200" spc="0" noProof="0" dirty="0">
                        <a:solidFill>
                          <a:schemeClr val="dk1"/>
                        </a:solidFill>
                        <a:latin typeface="Heebo Light" pitchFamily="2" charset="-79"/>
                        <a:ea typeface="+mn-ea"/>
                        <a:cs typeface="+mn-cs"/>
                      </a:endParaRPr>
                    </a:p>
                    <a:p>
                      <a:pPr marL="0" marR="0" lvl="0" indent="0" algn="l" defTabSz="1828434" rtl="0" eaLnBrk="1" fontAlgn="auto" latinLnBrk="0" hangingPunct="1">
                        <a:lnSpc>
                          <a:spcPts val="4200"/>
                        </a:lnSpc>
                        <a:spcBef>
                          <a:spcPts val="0"/>
                        </a:spcBef>
                        <a:spcAft>
                          <a:spcPts val="0"/>
                        </a:spcAft>
                        <a:buClrTx/>
                        <a:buSzTx/>
                        <a:buFontTx/>
                        <a:buNone/>
                        <a:tabLst/>
                        <a:defRPr/>
                      </a:pPr>
                      <a:r>
                        <a:rPr lang="en-US" sz="2400" b="0" i="0" kern="1200" spc="0" noProof="0" dirty="0">
                          <a:solidFill>
                            <a:schemeClr val="dk1"/>
                          </a:solidFill>
                          <a:latin typeface="Heebo Light" pitchFamily="2" charset="-79"/>
                          <a:ea typeface="+mn-ea"/>
                          <a:cs typeface="+mn-cs"/>
                        </a:rPr>
                        <a:t>25</a:t>
                      </a:r>
                    </a:p>
                  </a:txBody>
                  <a:tcPr>
                    <a:lnL w="28575"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4998881"/>
                  </a:ext>
                </a:extLst>
              </a:tr>
              <a:tr h="587623">
                <a:tc>
                  <a:txBody>
                    <a:bodyPr/>
                    <a:lstStyle/>
                    <a:p>
                      <a:pPr>
                        <a:lnSpc>
                          <a:spcPts val="4200"/>
                        </a:lnSpc>
                      </a:pPr>
                      <a:r>
                        <a:rPr lang="en-US" sz="2400" b="0" i="0" kern="1200" spc="0" dirty="0">
                          <a:solidFill>
                            <a:schemeClr val="dk1"/>
                          </a:solidFill>
                          <a:latin typeface="Heebo Light" pitchFamily="2" charset="-79"/>
                          <a:ea typeface="+mn-ea"/>
                          <a:cs typeface="+mn-cs"/>
                        </a:rPr>
                        <a:t>Mileage (kmpl)</a:t>
                      </a:r>
                    </a:p>
                  </a:txBody>
                  <a:tcPr>
                    <a:lnL w="12700" cmpd="sng">
                      <a:noFill/>
                    </a:lnL>
                    <a:lnR w="28575"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400" b="0" i="0" kern="1200" spc="0" noProof="0" dirty="0">
                          <a:solidFill>
                            <a:schemeClr val="dk1"/>
                          </a:solidFill>
                          <a:latin typeface="Heebo Light" pitchFamily="2" charset="-79"/>
                          <a:ea typeface="+mn-ea"/>
                          <a:cs typeface="+mn-cs"/>
                        </a:rPr>
                        <a:t>6</a:t>
                      </a:r>
                    </a:p>
                  </a:txBody>
                  <a:tcPr>
                    <a:lnL w="28575"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26017220"/>
                  </a:ext>
                </a:extLst>
              </a:tr>
              <a:tr h="587623">
                <a:tc>
                  <a:txBody>
                    <a:bodyPr/>
                    <a:lstStyle/>
                    <a:p>
                      <a:pPr>
                        <a:lnSpc>
                          <a:spcPts val="4200"/>
                        </a:lnSpc>
                      </a:pPr>
                      <a:r>
                        <a:rPr lang="en-US" sz="2400" b="0" i="0" kern="1200" spc="0" dirty="0">
                          <a:solidFill>
                            <a:schemeClr val="dk1"/>
                          </a:solidFill>
                          <a:latin typeface="Heebo Light" pitchFamily="2" charset="-79"/>
                          <a:ea typeface="+mn-ea"/>
                          <a:cs typeface="+mn-cs"/>
                        </a:rPr>
                        <a:t>Distance (Phulpur to Udaipur), (km)</a:t>
                      </a:r>
                    </a:p>
                  </a:txBody>
                  <a:tcPr>
                    <a:lnL w="12700" cmpd="sng">
                      <a:noFill/>
                    </a:lnL>
                    <a:lnR w="28575"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400" b="0" i="0" kern="1200" spc="0" noProof="0" dirty="0">
                          <a:solidFill>
                            <a:schemeClr val="dk1"/>
                          </a:solidFill>
                          <a:latin typeface="Heebo Light" pitchFamily="2" charset="-79"/>
                          <a:ea typeface="+mn-ea"/>
                          <a:cs typeface="+mn-cs"/>
                        </a:rPr>
                        <a:t>1100</a:t>
                      </a:r>
                    </a:p>
                  </a:txBody>
                  <a:tcPr>
                    <a:lnL w="28575"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9087801"/>
                  </a:ext>
                </a:extLst>
              </a:tr>
              <a:tr h="587623">
                <a:tc>
                  <a:txBody>
                    <a:bodyPr/>
                    <a:lstStyle/>
                    <a:p>
                      <a:pPr>
                        <a:lnSpc>
                          <a:spcPts val="4200"/>
                        </a:lnSpc>
                      </a:pPr>
                      <a:r>
                        <a:rPr lang="en-US" sz="2400" b="0" i="0" kern="1200" spc="0" dirty="0">
                          <a:solidFill>
                            <a:schemeClr val="dk1"/>
                          </a:solidFill>
                          <a:latin typeface="Heebo Light" pitchFamily="2" charset="-79"/>
                          <a:ea typeface="+mn-ea"/>
                          <a:cs typeface="+mn-cs"/>
                        </a:rPr>
                        <a:t>Diesel rates (per liter)</a:t>
                      </a:r>
                    </a:p>
                  </a:txBody>
                  <a:tcPr>
                    <a:lnL w="12700" cmpd="sng">
                      <a:noFill/>
                    </a:lnL>
                    <a:lnR w="28575"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400" b="0" i="0" kern="1200" spc="0" noProof="0" dirty="0">
                          <a:solidFill>
                            <a:schemeClr val="dk1"/>
                          </a:solidFill>
                          <a:latin typeface="Heebo Light" pitchFamily="2" charset="-79"/>
                          <a:ea typeface="+mn-ea"/>
                          <a:cs typeface="+mn-cs"/>
                        </a:rPr>
                        <a:t>100</a:t>
                      </a:r>
                    </a:p>
                  </a:txBody>
                  <a:tcPr>
                    <a:lnL w="28575"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84063391"/>
                  </a:ext>
                </a:extLst>
              </a:tr>
              <a:tr h="587623">
                <a:tc>
                  <a:txBody>
                    <a:bodyPr/>
                    <a:lstStyle/>
                    <a:p>
                      <a:pPr>
                        <a:lnSpc>
                          <a:spcPts val="4200"/>
                        </a:lnSpc>
                      </a:pPr>
                      <a:r>
                        <a:rPr lang="en-US" sz="2400" b="0" i="0" kern="1200" spc="0" dirty="0">
                          <a:solidFill>
                            <a:schemeClr val="dk1"/>
                          </a:solidFill>
                          <a:latin typeface="Heebo Light" pitchFamily="2" charset="-79"/>
                          <a:ea typeface="+mn-ea"/>
                          <a:cs typeface="+mn-cs"/>
                        </a:rPr>
                        <a:t>Driver salary (per month)</a:t>
                      </a:r>
                    </a:p>
                  </a:txBody>
                  <a:tcPr>
                    <a:lnL w="12700" cmpd="sng">
                      <a:noFill/>
                    </a:lnL>
                    <a:lnR w="28575"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400" b="0" i="0" kern="1200" spc="0" noProof="0" dirty="0">
                          <a:solidFill>
                            <a:schemeClr val="dk1"/>
                          </a:solidFill>
                          <a:latin typeface="Heebo Light" pitchFamily="2" charset="-79"/>
                          <a:ea typeface="+mn-ea"/>
                          <a:cs typeface="+mn-cs"/>
                        </a:rPr>
                        <a:t>15000</a:t>
                      </a:r>
                    </a:p>
                  </a:txBody>
                  <a:tcPr>
                    <a:lnL w="28575"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4139075"/>
                  </a:ext>
                </a:extLst>
              </a:tr>
              <a:tr h="587623">
                <a:tc>
                  <a:txBody>
                    <a:bodyPr/>
                    <a:lstStyle/>
                    <a:p>
                      <a:pPr>
                        <a:lnSpc>
                          <a:spcPts val="4200"/>
                        </a:lnSpc>
                      </a:pPr>
                      <a:r>
                        <a:rPr lang="en-US" sz="2400" b="0" i="0" kern="1200" spc="0" dirty="0">
                          <a:solidFill>
                            <a:schemeClr val="dk1"/>
                          </a:solidFill>
                          <a:latin typeface="Heebo Light" pitchFamily="2" charset="-79"/>
                          <a:ea typeface="+mn-ea"/>
                          <a:cs typeface="+mn-cs"/>
                        </a:rPr>
                        <a:t>Maintenance per kg</a:t>
                      </a:r>
                    </a:p>
                  </a:txBody>
                  <a:tcPr>
                    <a:lnL w="12700" cmpd="sng">
                      <a:noFill/>
                    </a:lnL>
                    <a:lnR w="28575"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400" b="0" i="0" kern="1200" spc="0" noProof="0" dirty="0">
                          <a:solidFill>
                            <a:schemeClr val="dk1"/>
                          </a:solidFill>
                          <a:latin typeface="Heebo Light" pitchFamily="2" charset="-79"/>
                          <a:ea typeface="+mn-ea"/>
                          <a:cs typeface="+mn-cs"/>
                        </a:rPr>
                        <a:t>0.25</a:t>
                      </a:r>
                    </a:p>
                  </a:txBody>
                  <a:tcPr>
                    <a:lnL w="28575"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92117119"/>
                  </a:ext>
                </a:extLst>
              </a:tr>
              <a:tr h="1085576">
                <a:tc>
                  <a:txBody>
                    <a:bodyPr/>
                    <a:lstStyle/>
                    <a:p>
                      <a:pPr marL="0" algn="l" defTabSz="1828434" rtl="0" eaLnBrk="1" latinLnBrk="0" hangingPunct="1">
                        <a:lnSpc>
                          <a:spcPts val="4200"/>
                        </a:lnSpc>
                      </a:pPr>
                      <a:r>
                        <a:rPr lang="en-US" sz="2500" kern="1200" spc="300" dirty="0">
                          <a:solidFill>
                            <a:schemeClr val="tx2"/>
                          </a:solidFill>
                          <a:latin typeface="Heebo Medium" pitchFamily="2" charset="-79"/>
                          <a:ea typeface="+mn-ea"/>
                          <a:cs typeface="Heebo Medium" pitchFamily="2" charset="-79"/>
                        </a:rPr>
                        <a:t>TOTAL COP Per kg (281800/25000)</a:t>
                      </a:r>
                    </a:p>
                  </a:txBody>
                  <a:tcPr anchor="ctr">
                    <a:lnL w="12700" cmpd="sng">
                      <a:noFill/>
                    </a:lnL>
                    <a:lnR w="28575" cap="flat" cmpd="sng" algn="ctr">
                      <a:solidFill>
                        <a:schemeClr val="accent6"/>
                      </a:solid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1828434" rtl="0" eaLnBrk="1" latinLnBrk="0" hangingPunct="1">
                        <a:lnSpc>
                          <a:spcPts val="4200"/>
                        </a:lnSpc>
                      </a:pPr>
                      <a:r>
                        <a:rPr lang="en-US" sz="2500" kern="1200" spc="300" dirty="0">
                          <a:solidFill>
                            <a:schemeClr val="tx2"/>
                          </a:solidFill>
                          <a:latin typeface="Heebo Medium" pitchFamily="2" charset="-79"/>
                          <a:ea typeface="+mn-ea"/>
                          <a:cs typeface="Heebo Medium" pitchFamily="2" charset="-79"/>
                        </a:rPr>
                        <a:t>12</a:t>
                      </a:r>
                    </a:p>
                  </a:txBody>
                  <a:tcPr anchor="ctr">
                    <a:lnL w="28575" cap="flat" cmpd="sng" algn="ctr">
                      <a:solidFill>
                        <a:schemeClr val="accent6"/>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5914078"/>
                  </a:ext>
                </a:extLst>
              </a:tr>
            </a:tbl>
          </a:graphicData>
        </a:graphic>
      </p:graphicFrame>
      <p:graphicFrame>
        <p:nvGraphicFramePr>
          <p:cNvPr id="8" name="Table 7">
            <a:extLst>
              <a:ext uri="{FF2B5EF4-FFF2-40B4-BE49-F238E27FC236}">
                <a16:creationId xmlns:a16="http://schemas.microsoft.com/office/drawing/2014/main" id="{936DC606-F3A0-774F-8DA6-F0ACE8B13608}"/>
              </a:ext>
            </a:extLst>
          </p:cNvPr>
          <p:cNvGraphicFramePr>
            <a:graphicFrameLocks noGrp="1"/>
          </p:cNvGraphicFramePr>
          <p:nvPr>
            <p:extLst>
              <p:ext uri="{D42A27DB-BD31-4B8C-83A1-F6EECF244321}">
                <p14:modId xmlns:p14="http://schemas.microsoft.com/office/powerpoint/2010/main" val="1400205216"/>
              </p:ext>
            </p:extLst>
          </p:nvPr>
        </p:nvGraphicFramePr>
        <p:xfrm>
          <a:off x="13436381" y="3739341"/>
          <a:ext cx="7920040" cy="2960370"/>
        </p:xfrm>
        <a:graphic>
          <a:graphicData uri="http://schemas.openxmlformats.org/drawingml/2006/table">
            <a:tbl>
              <a:tblPr firstRow="1" bandRow="1">
                <a:tableStyleId>{5C22544A-7EE6-4342-B048-85BDC9FD1C3A}</a:tableStyleId>
              </a:tblPr>
              <a:tblGrid>
                <a:gridCol w="5338741">
                  <a:extLst>
                    <a:ext uri="{9D8B030D-6E8A-4147-A177-3AD203B41FA5}">
                      <a16:colId xmlns:a16="http://schemas.microsoft.com/office/drawing/2014/main" val="1913100175"/>
                    </a:ext>
                  </a:extLst>
                </a:gridCol>
                <a:gridCol w="2581299">
                  <a:extLst>
                    <a:ext uri="{9D8B030D-6E8A-4147-A177-3AD203B41FA5}">
                      <a16:colId xmlns:a16="http://schemas.microsoft.com/office/drawing/2014/main" val="4150826512"/>
                    </a:ext>
                  </a:extLst>
                </a:gridCol>
              </a:tblGrid>
              <a:tr h="604591">
                <a:tc>
                  <a:txBody>
                    <a:bodyPr/>
                    <a:lstStyle/>
                    <a:p>
                      <a:pPr marL="0" algn="l" defTabSz="1828434" rtl="0" eaLnBrk="1" latinLnBrk="0" hangingPunct="1">
                        <a:lnSpc>
                          <a:spcPts val="4200"/>
                        </a:lnSpc>
                      </a:pPr>
                      <a:r>
                        <a:rPr lang="en-US" sz="3200" b="0" i="0" kern="1200" spc="300" dirty="0">
                          <a:gradFill>
                            <a:gsLst>
                              <a:gs pos="6000">
                                <a:schemeClr val="accent1">
                                  <a:alpha val="85000"/>
                                </a:schemeClr>
                              </a:gs>
                              <a:gs pos="94000">
                                <a:schemeClr val="accent4">
                                  <a:alpha val="85000"/>
                                </a:schemeClr>
                              </a:gs>
                            </a:gsLst>
                            <a:lin ang="7200000" scaled="0"/>
                          </a:gradFill>
                          <a:latin typeface="Heebo Light" pitchFamily="2" charset="-79"/>
                          <a:ea typeface="+mn-ea"/>
                          <a:cs typeface="Heebo Light" pitchFamily="2" charset="-79"/>
                        </a:rPr>
                        <a:t>SAVINGS</a:t>
                      </a:r>
                    </a:p>
                  </a:txBody>
                  <a:tcPr anchor="ctr">
                    <a:lnL w="12700" cmpd="sng">
                      <a:noFill/>
                    </a:lnL>
                    <a:lnR w="28575" cap="flat" cmpd="sng" algn="ctr">
                      <a:solidFill>
                        <a:schemeClr val="accent6"/>
                      </a:solidFill>
                      <a:prstDash val="solid"/>
                      <a:round/>
                      <a:headEnd type="none" w="med" len="med"/>
                      <a:tailEnd type="none" w="med" len="med"/>
                    </a:lnR>
                    <a:lnT w="12700" cmpd="sng">
                      <a:noFill/>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828434" rtl="0" eaLnBrk="1" latinLnBrk="0" hangingPunct="1">
                        <a:lnSpc>
                          <a:spcPts val="4200"/>
                        </a:lnSpc>
                      </a:pPr>
                      <a:r>
                        <a:rPr lang="en-US" sz="3200" b="0" i="0" kern="1200" spc="300" dirty="0">
                          <a:gradFill>
                            <a:gsLst>
                              <a:gs pos="6000">
                                <a:schemeClr val="accent1">
                                  <a:alpha val="85000"/>
                                </a:schemeClr>
                              </a:gs>
                              <a:gs pos="94000">
                                <a:schemeClr val="accent4">
                                  <a:alpha val="85000"/>
                                </a:schemeClr>
                              </a:gs>
                            </a:gsLst>
                            <a:lin ang="7200000" scaled="0"/>
                          </a:gradFill>
                          <a:latin typeface="Heebo Light" pitchFamily="2" charset="-79"/>
                          <a:ea typeface="+mn-ea"/>
                          <a:cs typeface="Heebo Light" pitchFamily="2" charset="-79"/>
                        </a:rPr>
                        <a:t>(Rs)</a:t>
                      </a:r>
                    </a:p>
                  </a:txBody>
                  <a:tcPr anchor="ctr">
                    <a:lnL w="28575" cap="flat" cmpd="sng" algn="ctr">
                      <a:solidFill>
                        <a:schemeClr val="accent6"/>
                      </a:solidFill>
                      <a:prstDash val="solid"/>
                      <a:round/>
                      <a:headEnd type="none" w="med" len="med"/>
                      <a:tailEnd type="none" w="med" len="med"/>
                    </a:lnL>
                    <a:lnR w="12700" cmpd="sng">
                      <a:noFill/>
                    </a:lnR>
                    <a:lnT w="12700" cmpd="sng">
                      <a:noFill/>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9096645"/>
                  </a:ext>
                </a:extLst>
              </a:tr>
              <a:tr h="564038">
                <a:tc>
                  <a:txBody>
                    <a:bodyPr/>
                    <a:lstStyle/>
                    <a:p>
                      <a:pPr marL="0" algn="l" defTabSz="1828434" rtl="0" eaLnBrk="1" latinLnBrk="0" hangingPunct="1">
                        <a:lnSpc>
                          <a:spcPts val="4200"/>
                        </a:lnSpc>
                      </a:pPr>
                      <a:r>
                        <a:rPr lang="en-US" sz="2400" b="0" i="0" kern="1200" spc="0" dirty="0">
                          <a:solidFill>
                            <a:schemeClr val="dk1"/>
                          </a:solidFill>
                          <a:latin typeface="Heebo Light" pitchFamily="2" charset="-79"/>
                          <a:ea typeface="+mn-ea"/>
                          <a:cs typeface="+mn-cs"/>
                        </a:rPr>
                        <a:t>Earlier COP per kg</a:t>
                      </a:r>
                    </a:p>
                  </a:txBody>
                  <a:tcPr>
                    <a:lnL w="12700" cmpd="sng">
                      <a:noFill/>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1828434" rtl="0" eaLnBrk="1" latinLnBrk="0" hangingPunct="1">
                        <a:lnSpc>
                          <a:spcPts val="4200"/>
                        </a:lnSpc>
                      </a:pPr>
                      <a:r>
                        <a:rPr lang="en-US" sz="2400" b="0" i="0" kern="1200" spc="0" dirty="0">
                          <a:solidFill>
                            <a:schemeClr val="dk1"/>
                          </a:solidFill>
                          <a:latin typeface="Heebo Light" pitchFamily="2" charset="-79"/>
                          <a:ea typeface="+mn-ea"/>
                          <a:cs typeface="+mn-cs"/>
                        </a:rPr>
                        <a:t>40</a:t>
                      </a:r>
                    </a:p>
                  </a:txBody>
                  <a:tcPr>
                    <a:lnL w="28575" cap="flat" cmpd="sng" algn="ctr">
                      <a:solidFill>
                        <a:schemeClr val="accent6"/>
                      </a:solidFill>
                      <a:prstDash val="solid"/>
                      <a:round/>
                      <a:headEnd type="none" w="med" len="med"/>
                      <a:tailEnd type="none" w="med" len="med"/>
                    </a:lnL>
                    <a:lnR w="12700" cmpd="sng">
                      <a:noFill/>
                    </a:lnR>
                    <a:lnT w="28575"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7537146"/>
                  </a:ext>
                </a:extLst>
              </a:tr>
              <a:tr h="564038">
                <a:tc>
                  <a:txBody>
                    <a:bodyPr/>
                    <a:lstStyle/>
                    <a:p>
                      <a:pPr marL="0" algn="l" defTabSz="1828434" rtl="0" eaLnBrk="1" latinLnBrk="0" hangingPunct="1">
                        <a:lnSpc>
                          <a:spcPts val="4200"/>
                        </a:lnSpc>
                      </a:pPr>
                      <a:r>
                        <a:rPr lang="en-US" sz="2400" b="0" i="0" kern="1200" spc="0" dirty="0">
                          <a:solidFill>
                            <a:schemeClr val="dk1"/>
                          </a:solidFill>
                          <a:latin typeface="Heebo Light" pitchFamily="2" charset="-79"/>
                          <a:ea typeface="+mn-ea"/>
                          <a:cs typeface="+mn-cs"/>
                        </a:rPr>
                        <a:t>New COP per kg</a:t>
                      </a:r>
                    </a:p>
                  </a:txBody>
                  <a:tcPr>
                    <a:lnL w="12700" cmpd="sng">
                      <a:noFill/>
                    </a:lnL>
                    <a:lnR w="28575" cap="flat" cmpd="sng" algn="ctr">
                      <a:solidFill>
                        <a:schemeClr val="accent6"/>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r>
                        <a:rPr lang="en-US" sz="2400" b="0" i="0" kern="1200" spc="0" noProof="0" dirty="0">
                          <a:solidFill>
                            <a:schemeClr val="dk1"/>
                          </a:solidFill>
                          <a:latin typeface="Heebo Light" pitchFamily="2" charset="-79"/>
                          <a:ea typeface="+mn-ea"/>
                          <a:cs typeface="+mn-cs"/>
                        </a:rPr>
                        <a:t>12</a:t>
                      </a:r>
                    </a:p>
                  </a:txBody>
                  <a:tcPr>
                    <a:lnL w="28575" cap="flat" cmpd="sng" algn="ctr">
                      <a:solidFill>
                        <a:schemeClr val="accent6"/>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62822254"/>
                  </a:ext>
                </a:extLst>
              </a:tr>
              <a:tr h="564038">
                <a:tc>
                  <a:txBody>
                    <a:bodyPr/>
                    <a:lstStyle/>
                    <a:p>
                      <a:pPr marL="0" algn="l" defTabSz="1828434" rtl="0" eaLnBrk="1" latinLnBrk="0" hangingPunct="1">
                        <a:lnSpc>
                          <a:spcPts val="4200"/>
                        </a:lnSpc>
                      </a:pPr>
                      <a:endParaRPr lang="en-US" sz="2400" b="0" i="0" kern="1200" spc="0" dirty="0">
                        <a:solidFill>
                          <a:schemeClr val="dk1"/>
                        </a:solidFill>
                        <a:latin typeface="Heebo Light" pitchFamily="2" charset="-79"/>
                        <a:ea typeface="+mn-ea"/>
                        <a:cs typeface="+mn-cs"/>
                      </a:endParaRPr>
                    </a:p>
                  </a:txBody>
                  <a:tcPr>
                    <a:lnL w="12700" cmpd="sng">
                      <a:noFill/>
                    </a:lnL>
                    <a:lnR w="28575" cap="flat" cmpd="sng" algn="ctr">
                      <a:solidFill>
                        <a:schemeClr val="accent6"/>
                      </a:solidFill>
                      <a:prstDash val="solid"/>
                      <a:round/>
                      <a:headEnd type="none" w="med" len="med"/>
                      <a:tailEnd type="none" w="med" len="med"/>
                    </a:lnR>
                    <a:lnT w="12700" cmpd="sng">
                      <a:noFill/>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8434" rtl="0" eaLnBrk="1" fontAlgn="auto" latinLnBrk="0" hangingPunct="1">
                        <a:lnSpc>
                          <a:spcPts val="4200"/>
                        </a:lnSpc>
                        <a:spcBef>
                          <a:spcPts val="0"/>
                        </a:spcBef>
                        <a:spcAft>
                          <a:spcPts val="0"/>
                        </a:spcAft>
                        <a:buClrTx/>
                        <a:buSzTx/>
                        <a:buFontTx/>
                        <a:buNone/>
                        <a:tabLst/>
                        <a:defRPr/>
                      </a:pPr>
                      <a:endParaRPr lang="en-US" sz="2400" b="0" i="0" kern="1200" spc="0" noProof="0" dirty="0">
                        <a:solidFill>
                          <a:schemeClr val="dk1"/>
                        </a:solidFill>
                        <a:latin typeface="Heebo Light" pitchFamily="2" charset="-79"/>
                        <a:ea typeface="+mn-ea"/>
                        <a:cs typeface="+mn-cs"/>
                      </a:endParaRPr>
                    </a:p>
                  </a:txBody>
                  <a:tcPr>
                    <a:lnL w="28575" cap="flat" cmpd="sng" algn="ctr">
                      <a:solidFill>
                        <a:schemeClr val="accent6"/>
                      </a:solidFill>
                      <a:prstDash val="solid"/>
                      <a:round/>
                      <a:headEnd type="none" w="med" len="med"/>
                      <a:tailEnd type="none" w="med" len="med"/>
                    </a:lnL>
                    <a:lnR w="12700" cmpd="sng">
                      <a:noFill/>
                    </a:lnR>
                    <a:lnT w="12700" cmpd="sng">
                      <a:noFill/>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2210388"/>
                  </a:ext>
                </a:extLst>
              </a:tr>
              <a:tr h="567725">
                <a:tc>
                  <a:txBody>
                    <a:bodyPr/>
                    <a:lstStyle/>
                    <a:p>
                      <a:pPr marL="0" algn="l" defTabSz="1828434" rtl="0" eaLnBrk="1" latinLnBrk="0" hangingPunct="1">
                        <a:lnSpc>
                          <a:spcPts val="4200"/>
                        </a:lnSpc>
                      </a:pPr>
                      <a:r>
                        <a:rPr lang="en-US" sz="2500" kern="1200" spc="300" dirty="0">
                          <a:solidFill>
                            <a:schemeClr val="tx2"/>
                          </a:solidFill>
                          <a:latin typeface="Heebo Medium" pitchFamily="2" charset="-79"/>
                          <a:ea typeface="+mn-ea"/>
                          <a:cs typeface="Heebo Medium" pitchFamily="2" charset="-79"/>
                        </a:rPr>
                        <a:t>TOTAL Savings per kg</a:t>
                      </a:r>
                    </a:p>
                  </a:txBody>
                  <a:tcPr anchor="ctr">
                    <a:lnL w="12700" cmpd="sng">
                      <a:noFill/>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1828434" rtl="0" eaLnBrk="1" latinLnBrk="0" hangingPunct="1">
                        <a:lnSpc>
                          <a:spcPts val="4200"/>
                        </a:lnSpc>
                      </a:pPr>
                      <a:r>
                        <a:rPr lang="en-US" sz="2500" kern="1200" spc="300" dirty="0">
                          <a:solidFill>
                            <a:schemeClr val="tx2"/>
                          </a:solidFill>
                          <a:latin typeface="Heebo Medium" pitchFamily="2" charset="-79"/>
                          <a:ea typeface="+mn-ea"/>
                          <a:cs typeface="Heebo Medium" pitchFamily="2" charset="-79"/>
                        </a:rPr>
                        <a:t>28</a:t>
                      </a:r>
                    </a:p>
                  </a:txBody>
                  <a:tcPr anchor="ctr">
                    <a:lnL w="28575" cap="flat" cmpd="sng" algn="ctr">
                      <a:solidFill>
                        <a:schemeClr val="accent6"/>
                      </a:solidFill>
                      <a:prstDash val="solid"/>
                      <a:round/>
                      <a:headEnd type="none" w="med" len="med"/>
                      <a:tailEnd type="none" w="med" len="med"/>
                    </a:lnL>
                    <a:lnR w="12700" cmpd="sng">
                      <a:noFill/>
                    </a:lnR>
                    <a:lnT w="28575"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4998881"/>
                  </a:ext>
                </a:extLst>
              </a:tr>
            </a:tbl>
          </a:graphicData>
        </a:graphic>
      </p:graphicFrame>
      <p:sp>
        <p:nvSpPr>
          <p:cNvPr id="5" name="TextBox 4">
            <a:extLst>
              <a:ext uri="{FF2B5EF4-FFF2-40B4-BE49-F238E27FC236}">
                <a16:creationId xmlns:a16="http://schemas.microsoft.com/office/drawing/2014/main" id="{D60C7DF3-1112-8A44-8DC1-FEAC4BD7D50E}"/>
              </a:ext>
            </a:extLst>
          </p:cNvPr>
          <p:cNvSpPr txBox="1"/>
          <p:nvPr/>
        </p:nvSpPr>
        <p:spPr>
          <a:xfrm>
            <a:off x="5466547" y="1277612"/>
            <a:ext cx="13444706" cy="1323439"/>
          </a:xfrm>
          <a:prstGeom prst="rect">
            <a:avLst/>
          </a:prstGeom>
          <a:noFill/>
        </p:spPr>
        <p:txBody>
          <a:bodyPr wrap="none" rtlCol="0" anchor="t">
            <a:spAutoFit/>
          </a:bodyPr>
          <a:lstStyle/>
          <a:p>
            <a:pPr algn="ctr"/>
            <a:r>
              <a:rPr lang="en-US" sz="8000" dirty="0">
                <a:solidFill>
                  <a:schemeClr val="tx2"/>
                </a:solidFill>
                <a:latin typeface="Heebo Medium" pitchFamily="2" charset="-79"/>
                <a:ea typeface="Arimo" panose="020B0604020202020204" pitchFamily="34" charset="0"/>
                <a:cs typeface="Arimo" panose="020B0604020202020204" pitchFamily="34" charset="0"/>
              </a:rPr>
              <a:t>Talc Powder : Saving or Loss</a:t>
            </a:r>
          </a:p>
        </p:txBody>
      </p:sp>
      <p:sp>
        <p:nvSpPr>
          <p:cNvPr id="6" name="TextBox 5">
            <a:extLst>
              <a:ext uri="{FF2B5EF4-FFF2-40B4-BE49-F238E27FC236}">
                <a16:creationId xmlns:a16="http://schemas.microsoft.com/office/drawing/2014/main" id="{ABC639A4-EC1D-0C4E-A2E7-B0033B120F2D}"/>
              </a:ext>
            </a:extLst>
          </p:cNvPr>
          <p:cNvSpPr txBox="1"/>
          <p:nvPr/>
        </p:nvSpPr>
        <p:spPr>
          <a:xfrm>
            <a:off x="10145639" y="679600"/>
            <a:ext cx="4086376" cy="477054"/>
          </a:xfrm>
          <a:prstGeom prst="rect">
            <a:avLst/>
          </a:prstGeom>
          <a:noFill/>
        </p:spPr>
        <p:txBody>
          <a:bodyPr wrap="none" rtlCol="0" anchor="b">
            <a:spAutoFit/>
          </a:bodyPr>
          <a:lstStyle/>
          <a:p>
            <a:pPr algn="ctr"/>
            <a:r>
              <a:rPr lang="en-US" sz="2500" spc="500" dirty="0">
                <a:solidFill>
                  <a:schemeClr val="accent1"/>
                </a:solidFill>
                <a:latin typeface="Heebo" pitchFamily="2" charset="-79"/>
                <a:cs typeface="Heebo" pitchFamily="2" charset="-79"/>
              </a:rPr>
              <a:t>Solution Validation</a:t>
            </a:r>
          </a:p>
        </p:txBody>
      </p:sp>
      <p:cxnSp>
        <p:nvCxnSpPr>
          <p:cNvPr id="3" name="Straight Connector 2">
            <a:extLst>
              <a:ext uri="{FF2B5EF4-FFF2-40B4-BE49-F238E27FC236}">
                <a16:creationId xmlns:a16="http://schemas.microsoft.com/office/drawing/2014/main" id="{C4845FBB-5A6F-28AB-4333-CC83CC57AC2A}"/>
              </a:ext>
            </a:extLst>
          </p:cNvPr>
          <p:cNvCxnSpPr/>
          <p:nvPr/>
        </p:nvCxnSpPr>
        <p:spPr>
          <a:xfrm>
            <a:off x="3021229" y="6457950"/>
            <a:ext cx="792004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63D7A96-C799-FBE7-2CBA-1B32691C16FB}"/>
              </a:ext>
            </a:extLst>
          </p:cNvPr>
          <p:cNvCxnSpPr/>
          <p:nvPr/>
        </p:nvCxnSpPr>
        <p:spPr>
          <a:xfrm>
            <a:off x="3059329" y="7105650"/>
            <a:ext cx="7920040"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6E7CB73B-1620-5D4D-4194-2F04689D12F7}"/>
              </a:ext>
            </a:extLst>
          </p:cNvPr>
          <p:cNvCxnSpPr/>
          <p:nvPr/>
        </p:nvCxnSpPr>
        <p:spPr>
          <a:xfrm>
            <a:off x="3078379" y="11087100"/>
            <a:ext cx="792004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2" name="Table 11">
            <a:extLst>
              <a:ext uri="{FF2B5EF4-FFF2-40B4-BE49-F238E27FC236}">
                <a16:creationId xmlns:a16="http://schemas.microsoft.com/office/drawing/2014/main" id="{D67709D5-F53F-17F0-65ED-3127B61BE9C2}"/>
              </a:ext>
            </a:extLst>
          </p:cNvPr>
          <p:cNvGraphicFramePr>
            <a:graphicFrameLocks noGrp="1"/>
          </p:cNvGraphicFramePr>
          <p:nvPr>
            <p:extLst>
              <p:ext uri="{D42A27DB-BD31-4B8C-83A1-F6EECF244321}">
                <p14:modId xmlns:p14="http://schemas.microsoft.com/office/powerpoint/2010/main" val="2178801542"/>
              </p:ext>
            </p:extLst>
          </p:nvPr>
        </p:nvGraphicFramePr>
        <p:xfrm>
          <a:off x="13399156" y="6964045"/>
          <a:ext cx="8241643" cy="5183959"/>
        </p:xfrm>
        <a:graphic>
          <a:graphicData uri="http://schemas.openxmlformats.org/drawingml/2006/table">
            <a:tbl>
              <a:tblPr firstRow="1" firstCol="1">
                <a:tableStyleId>{5C22544A-7EE6-4342-B048-85BDC9FD1C3A}</a:tableStyleId>
              </a:tblPr>
              <a:tblGrid>
                <a:gridCol w="4831058">
                  <a:extLst>
                    <a:ext uri="{9D8B030D-6E8A-4147-A177-3AD203B41FA5}">
                      <a16:colId xmlns:a16="http://schemas.microsoft.com/office/drawing/2014/main" val="1160275566"/>
                    </a:ext>
                  </a:extLst>
                </a:gridCol>
                <a:gridCol w="1486536">
                  <a:extLst>
                    <a:ext uri="{9D8B030D-6E8A-4147-A177-3AD203B41FA5}">
                      <a16:colId xmlns:a16="http://schemas.microsoft.com/office/drawing/2014/main" val="1203158398"/>
                    </a:ext>
                  </a:extLst>
                </a:gridCol>
                <a:gridCol w="1924049">
                  <a:extLst>
                    <a:ext uri="{9D8B030D-6E8A-4147-A177-3AD203B41FA5}">
                      <a16:colId xmlns:a16="http://schemas.microsoft.com/office/drawing/2014/main" val="2868056742"/>
                    </a:ext>
                  </a:extLst>
                </a:gridCol>
              </a:tblGrid>
              <a:tr h="521407">
                <a:tc>
                  <a:txBody>
                    <a:bodyPr/>
                    <a:lstStyle/>
                    <a:p>
                      <a:pPr>
                        <a:spcBef>
                          <a:spcPts val="235"/>
                        </a:spcBef>
                      </a:pPr>
                      <a:r>
                        <a:rPr lang="en-US" sz="2400" dirty="0">
                          <a:effectLst/>
                        </a:rPr>
                        <a:t>Cost Areas</a:t>
                      </a:r>
                      <a:endParaRPr lang="en-IN"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spcBef>
                          <a:spcPts val="235"/>
                        </a:spcBef>
                      </a:pPr>
                      <a:r>
                        <a:rPr lang="en-US" sz="2400">
                          <a:effectLst/>
                        </a:rPr>
                        <a:t>Cost/km</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spcBef>
                          <a:spcPts val="235"/>
                        </a:spcBef>
                      </a:pPr>
                      <a:r>
                        <a:rPr lang="en-US" sz="2400">
                          <a:effectLst/>
                        </a:rPr>
                        <a:t>Contribution</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4229269201"/>
                  </a:ext>
                </a:extLst>
              </a:tr>
              <a:tr h="538840">
                <a:tc>
                  <a:txBody>
                    <a:bodyPr/>
                    <a:lstStyle/>
                    <a:p>
                      <a:pPr>
                        <a:spcBef>
                          <a:spcPts val="235"/>
                        </a:spcBef>
                      </a:pPr>
                      <a:r>
                        <a:rPr lang="en-US" sz="2400">
                          <a:effectLst/>
                        </a:rPr>
                        <a:t>Fuel</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spcBef>
                          <a:spcPts val="235"/>
                        </a:spcBef>
                      </a:pPr>
                      <a:r>
                        <a:rPr lang="en-US" sz="2400">
                          <a:effectLst/>
                        </a:rPr>
                        <a:t>20.3</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spcBef>
                          <a:spcPts val="235"/>
                        </a:spcBef>
                      </a:pPr>
                      <a:r>
                        <a:rPr lang="en-US" sz="2400">
                          <a:effectLst/>
                        </a:rPr>
                        <a:t>45.0%</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606834934"/>
                  </a:ext>
                </a:extLst>
              </a:tr>
              <a:tr h="505559">
                <a:tc>
                  <a:txBody>
                    <a:bodyPr/>
                    <a:lstStyle/>
                    <a:p>
                      <a:pPr>
                        <a:spcBef>
                          <a:spcPts val="235"/>
                        </a:spcBef>
                      </a:pPr>
                      <a:r>
                        <a:rPr lang="en-US" sz="2400">
                          <a:effectLst/>
                        </a:rPr>
                        <a:t>Documentation</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spcBef>
                          <a:spcPts val="235"/>
                        </a:spcBef>
                      </a:pPr>
                      <a:r>
                        <a:rPr lang="en-US" sz="2400">
                          <a:effectLst/>
                        </a:rPr>
                        <a:t>6.8</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spcBef>
                          <a:spcPts val="235"/>
                        </a:spcBef>
                      </a:pPr>
                      <a:r>
                        <a:rPr lang="en-US" sz="2400">
                          <a:effectLst/>
                        </a:rPr>
                        <a:t>15.0%</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671096137"/>
                  </a:ext>
                </a:extLst>
              </a:tr>
              <a:tr h="521407">
                <a:tc>
                  <a:txBody>
                    <a:bodyPr/>
                    <a:lstStyle/>
                    <a:p>
                      <a:pPr>
                        <a:spcBef>
                          <a:spcPts val="235"/>
                        </a:spcBef>
                      </a:pPr>
                      <a:r>
                        <a:rPr lang="en-US" sz="2400">
                          <a:effectLst/>
                        </a:rPr>
                        <a:t>Tolls</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spcBef>
                          <a:spcPts val="235"/>
                        </a:spcBef>
                      </a:pPr>
                      <a:r>
                        <a:rPr lang="en-US" sz="2400">
                          <a:effectLst/>
                        </a:rPr>
                        <a:t>4.5</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spcBef>
                          <a:spcPts val="235"/>
                        </a:spcBef>
                      </a:pPr>
                      <a:r>
                        <a:rPr lang="en-US" sz="2400">
                          <a:effectLst/>
                        </a:rPr>
                        <a:t>10.0%</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049948109"/>
                  </a:ext>
                </a:extLst>
              </a:tr>
              <a:tr h="521407">
                <a:tc>
                  <a:txBody>
                    <a:bodyPr/>
                    <a:lstStyle/>
                    <a:p>
                      <a:pPr>
                        <a:spcBef>
                          <a:spcPts val="235"/>
                        </a:spcBef>
                      </a:pPr>
                      <a:r>
                        <a:rPr lang="en-US" sz="2400">
                          <a:effectLst/>
                        </a:rPr>
                        <a:t>Driver’s Salary</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spcBef>
                          <a:spcPts val="235"/>
                        </a:spcBef>
                      </a:pPr>
                      <a:r>
                        <a:rPr lang="en-US" sz="2400">
                          <a:effectLst/>
                        </a:rPr>
                        <a:t>4.5</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spcBef>
                          <a:spcPts val="235"/>
                        </a:spcBef>
                      </a:pPr>
                      <a:r>
                        <a:rPr lang="en-US" sz="2400">
                          <a:effectLst/>
                        </a:rPr>
                        <a:t>10.0%</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964230594"/>
                  </a:ext>
                </a:extLst>
              </a:tr>
              <a:tr h="521407">
                <a:tc>
                  <a:txBody>
                    <a:bodyPr/>
                    <a:lstStyle/>
                    <a:p>
                      <a:pPr>
                        <a:spcBef>
                          <a:spcPts val="235"/>
                        </a:spcBef>
                      </a:pPr>
                      <a:r>
                        <a:rPr lang="en-US" sz="2400" dirty="0">
                          <a:effectLst/>
                        </a:rPr>
                        <a:t>Maintenance</a:t>
                      </a:r>
                      <a:endParaRPr lang="en-IN" sz="2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spcBef>
                          <a:spcPts val="235"/>
                        </a:spcBef>
                      </a:pPr>
                      <a:r>
                        <a:rPr lang="en-US" sz="2400">
                          <a:effectLst/>
                        </a:rPr>
                        <a:t>4.5</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spcBef>
                          <a:spcPts val="235"/>
                        </a:spcBef>
                      </a:pPr>
                      <a:r>
                        <a:rPr lang="en-US" sz="2400">
                          <a:effectLst/>
                        </a:rPr>
                        <a:t>10.0%</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216567575"/>
                  </a:ext>
                </a:extLst>
              </a:tr>
              <a:tr h="521407">
                <a:tc>
                  <a:txBody>
                    <a:bodyPr/>
                    <a:lstStyle/>
                    <a:p>
                      <a:pPr>
                        <a:spcBef>
                          <a:spcPts val="235"/>
                        </a:spcBef>
                      </a:pPr>
                      <a:r>
                        <a:rPr lang="en-US" sz="2400">
                          <a:effectLst/>
                        </a:rPr>
                        <a:t>Others</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spcBef>
                          <a:spcPts val="235"/>
                        </a:spcBef>
                      </a:pPr>
                      <a:r>
                        <a:rPr lang="en-US" sz="2400">
                          <a:effectLst/>
                        </a:rPr>
                        <a:t>2.3</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spcBef>
                          <a:spcPts val="235"/>
                        </a:spcBef>
                      </a:pPr>
                      <a:r>
                        <a:rPr lang="en-US" sz="2400">
                          <a:effectLst/>
                        </a:rPr>
                        <a:t>5.0%</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808441526"/>
                  </a:ext>
                </a:extLst>
              </a:tr>
              <a:tr h="505559">
                <a:tc>
                  <a:txBody>
                    <a:bodyPr/>
                    <a:lstStyle/>
                    <a:p>
                      <a:pPr>
                        <a:spcBef>
                          <a:spcPts val="235"/>
                        </a:spcBef>
                      </a:pPr>
                      <a:r>
                        <a:rPr lang="en-US" sz="2400">
                          <a:effectLst/>
                        </a:rPr>
                        <a:t>Loading &amp; Unloading</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spcBef>
                          <a:spcPts val="235"/>
                        </a:spcBef>
                      </a:pPr>
                      <a:r>
                        <a:rPr lang="en-US" sz="2400">
                          <a:effectLst/>
                        </a:rPr>
                        <a:t>1.4</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spcBef>
                          <a:spcPts val="235"/>
                        </a:spcBef>
                      </a:pPr>
                      <a:r>
                        <a:rPr lang="en-US" sz="2400">
                          <a:effectLst/>
                        </a:rPr>
                        <a:t>3.0%</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592214662"/>
                  </a:ext>
                </a:extLst>
              </a:tr>
              <a:tr h="521407">
                <a:tc>
                  <a:txBody>
                    <a:bodyPr/>
                    <a:lstStyle/>
                    <a:p>
                      <a:pPr>
                        <a:spcBef>
                          <a:spcPts val="235"/>
                        </a:spcBef>
                      </a:pPr>
                      <a:r>
                        <a:rPr lang="en-US" sz="2400">
                          <a:effectLst/>
                        </a:rPr>
                        <a:t>Tyres</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spcBef>
                          <a:spcPts val="235"/>
                        </a:spcBef>
                      </a:pPr>
                      <a:r>
                        <a:rPr lang="en-US" sz="2400">
                          <a:effectLst/>
                        </a:rPr>
                        <a:t>0.9</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spcBef>
                          <a:spcPts val="235"/>
                        </a:spcBef>
                      </a:pPr>
                      <a:r>
                        <a:rPr lang="en-US" sz="2400">
                          <a:effectLst/>
                        </a:rPr>
                        <a:t>2.0%</a:t>
                      </a:r>
                      <a:endParaRPr lang="en-IN" sz="24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274995831"/>
                  </a:ext>
                </a:extLst>
              </a:tr>
              <a:tr h="505559">
                <a:tc>
                  <a:txBody>
                    <a:bodyPr/>
                    <a:lstStyle/>
                    <a:p>
                      <a:pPr>
                        <a:spcBef>
                          <a:spcPts val="235"/>
                        </a:spcBef>
                      </a:pPr>
                      <a:r>
                        <a:rPr lang="en-US" sz="2400" b="1">
                          <a:effectLst/>
                        </a:rPr>
                        <a:t>Total</a:t>
                      </a:r>
                      <a:endParaRPr lang="en-IN" sz="2400" b="1">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spcBef>
                          <a:spcPts val="235"/>
                        </a:spcBef>
                      </a:pPr>
                      <a:r>
                        <a:rPr lang="en-US" sz="2400" b="1">
                          <a:effectLst/>
                        </a:rPr>
                        <a:t>Rs 45.0</a:t>
                      </a:r>
                      <a:endParaRPr lang="en-IN" sz="2400" b="1">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spcBef>
                          <a:spcPts val="235"/>
                        </a:spcBef>
                      </a:pPr>
                      <a:r>
                        <a:rPr lang="en-US" sz="2400" b="1" dirty="0">
                          <a:effectLst/>
                        </a:rPr>
                        <a:t>100.0%</a:t>
                      </a:r>
                      <a:endParaRPr lang="en-IN" sz="24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15398953"/>
                  </a:ext>
                </a:extLst>
              </a:tr>
            </a:tbl>
          </a:graphicData>
        </a:graphic>
      </p:graphicFrame>
    </p:spTree>
    <p:extLst>
      <p:ext uri="{BB962C8B-B14F-4D97-AF65-F5344CB8AC3E}">
        <p14:creationId xmlns:p14="http://schemas.microsoft.com/office/powerpoint/2010/main" val="3462188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207D6DDE-1B31-0542-9B79-87595B3349E5}"/>
              </a:ext>
            </a:extLst>
          </p:cNvPr>
          <p:cNvSpPr txBox="1">
            <a:spLocks/>
          </p:cNvSpPr>
          <p:nvPr/>
        </p:nvSpPr>
        <p:spPr>
          <a:xfrm>
            <a:off x="-1" y="0"/>
            <a:ext cx="11921809" cy="13716001"/>
          </a:xfrm>
          <a:custGeom>
            <a:avLst/>
            <a:gdLst>
              <a:gd name="connsiteX0" fmla="*/ 0 w 11423496"/>
              <a:gd name="connsiteY0" fmla="*/ 0 h 13142694"/>
              <a:gd name="connsiteX1" fmla="*/ 54353 w 11423496"/>
              <a:gd name="connsiteY1" fmla="*/ 17215 h 13142694"/>
              <a:gd name="connsiteX2" fmla="*/ 5645186 w 11423496"/>
              <a:gd name="connsiteY2" fmla="*/ 3184047 h 13142694"/>
              <a:gd name="connsiteX3" fmla="*/ 11370912 w 11423496"/>
              <a:gd name="connsiteY3" fmla="*/ 12997667 h 13142694"/>
              <a:gd name="connsiteX4" fmla="*/ 11423496 w 11423496"/>
              <a:gd name="connsiteY4" fmla="*/ 13142694 h 13142694"/>
              <a:gd name="connsiteX5" fmla="*/ 0 w 11423496"/>
              <a:gd name="connsiteY5" fmla="*/ 13142694 h 1314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3496" h="13142694">
                <a:moveTo>
                  <a:pt x="0" y="0"/>
                </a:moveTo>
                <a:lnTo>
                  <a:pt x="54353" y="17215"/>
                </a:lnTo>
                <a:cubicBezTo>
                  <a:pt x="2105609" y="695857"/>
                  <a:pt x="4177945" y="1842752"/>
                  <a:pt x="5645186" y="3184047"/>
                </a:cubicBezTo>
                <a:cubicBezTo>
                  <a:pt x="7842882" y="5190054"/>
                  <a:pt x="10157819" y="9725671"/>
                  <a:pt x="11370912" y="12997667"/>
                </a:cubicBezTo>
                <a:lnTo>
                  <a:pt x="11423496" y="13142694"/>
                </a:lnTo>
                <a:lnTo>
                  <a:pt x="0" y="13142694"/>
                </a:lnTo>
                <a:close/>
              </a:path>
            </a:pathLst>
          </a:custGeom>
          <a:solidFill>
            <a:schemeClr val="bg1">
              <a:lumMod val="95000"/>
            </a:schemeClr>
          </a:solidFill>
          <a:ln w="12700" cap="flat" cmpd="sng" algn="ctr">
            <a:noFill/>
            <a:prstDash val="solid"/>
            <a:miter lim="800000"/>
          </a:ln>
          <a:effectLst/>
        </p:spPr>
        <p:txBody>
          <a:bodyPr/>
          <a:lstStyle/>
          <a:p>
            <a:endParaRPr lang="en-IN"/>
          </a:p>
        </p:txBody>
      </p:sp>
      <p:sp>
        <p:nvSpPr>
          <p:cNvPr id="16" name="TextBox 15">
            <a:extLst>
              <a:ext uri="{FF2B5EF4-FFF2-40B4-BE49-F238E27FC236}">
                <a16:creationId xmlns:a16="http://schemas.microsoft.com/office/drawing/2014/main" id="{896B1528-0C00-7F4D-A160-C753398043B0}"/>
              </a:ext>
            </a:extLst>
          </p:cNvPr>
          <p:cNvSpPr txBox="1"/>
          <p:nvPr/>
        </p:nvSpPr>
        <p:spPr>
          <a:xfrm>
            <a:off x="11945202" y="1157161"/>
            <a:ext cx="8046788" cy="1502334"/>
          </a:xfrm>
          <a:prstGeom prst="rect">
            <a:avLst/>
          </a:prstGeom>
          <a:noFill/>
        </p:spPr>
        <p:txBody>
          <a:bodyPr wrap="square" rtlCol="0" anchor="b">
            <a:spAutoFit/>
          </a:bodyPr>
          <a:lstStyle/>
          <a:p>
            <a:pPr>
              <a:lnSpc>
                <a:spcPts val="12500"/>
              </a:lnSpc>
            </a:pPr>
            <a:r>
              <a:rPr lang="en-US" sz="5400" dirty="0">
                <a:solidFill>
                  <a:schemeClr val="tx2"/>
                </a:solidFill>
                <a:latin typeface="Heebo Medium" pitchFamily="2" charset="-79"/>
                <a:ea typeface="Arimo" panose="020B0604020202020204" pitchFamily="34" charset="0"/>
                <a:cs typeface="Arimo" panose="020B0604020202020204" pitchFamily="34" charset="0"/>
              </a:rPr>
              <a:t>Project 2 (Logistics)</a:t>
            </a:r>
          </a:p>
        </p:txBody>
      </p:sp>
      <p:sp>
        <p:nvSpPr>
          <p:cNvPr id="18" name="TextBox 17">
            <a:extLst>
              <a:ext uri="{FF2B5EF4-FFF2-40B4-BE49-F238E27FC236}">
                <a16:creationId xmlns:a16="http://schemas.microsoft.com/office/drawing/2014/main" id="{B0F4B726-729F-CA48-A9D5-9C3DC8814070}"/>
              </a:ext>
            </a:extLst>
          </p:cNvPr>
          <p:cNvSpPr txBox="1"/>
          <p:nvPr/>
        </p:nvSpPr>
        <p:spPr>
          <a:xfrm>
            <a:off x="11507051" y="2685698"/>
            <a:ext cx="12870599" cy="10356168"/>
          </a:xfrm>
          <a:prstGeom prst="rect">
            <a:avLst/>
          </a:prstGeom>
          <a:noFill/>
        </p:spPr>
        <p:txBody>
          <a:bodyPr wrap="square" rtlCol="0" anchor="t">
            <a:spAutoFit/>
          </a:bodyPr>
          <a:lstStyle/>
          <a:p>
            <a:pPr marL="457200">
              <a:lnSpc>
                <a:spcPct val="150000"/>
              </a:lnSpc>
            </a:pPr>
            <a:r>
              <a:rPr lang="en-US" sz="2800" b="1" dirty="0">
                <a:effectLst/>
                <a:latin typeface="Times New Roman" panose="02020603050405020304" pitchFamily="18" charset="0"/>
                <a:ea typeface="Times New Roman" panose="02020603050405020304" pitchFamily="18" charset="0"/>
              </a:rPr>
              <a:t>Project Name:</a:t>
            </a:r>
            <a:endParaRPr lang="en-IN" sz="2800" dirty="0">
              <a:effectLst/>
              <a:latin typeface="Times New Roman" panose="02020603050405020304" pitchFamily="18" charset="0"/>
              <a:ea typeface="Times New Roman" panose="02020603050405020304" pitchFamily="18" charset="0"/>
            </a:endParaRPr>
          </a:p>
          <a:p>
            <a:pPr marL="457200">
              <a:lnSpc>
                <a:spcPct val="150000"/>
              </a:lnSpc>
            </a:pPr>
            <a:r>
              <a:rPr lang="en-US" sz="2800" dirty="0">
                <a:effectLst/>
                <a:latin typeface="Times New Roman" panose="02020603050405020304" pitchFamily="18" charset="0"/>
                <a:ea typeface="Times New Roman" panose="02020603050405020304" pitchFamily="18" charset="0"/>
              </a:rPr>
              <a:t>Product Dispatch Management</a:t>
            </a:r>
            <a:endParaRPr lang="en-IN" sz="2800" dirty="0">
              <a:effectLst/>
              <a:latin typeface="Times New Roman" panose="02020603050405020304" pitchFamily="18" charset="0"/>
              <a:ea typeface="Times New Roman" panose="02020603050405020304" pitchFamily="18" charset="0"/>
            </a:endParaRPr>
          </a:p>
          <a:p>
            <a:pPr marL="457200">
              <a:lnSpc>
                <a:spcPct val="150000"/>
              </a:lnSpc>
            </a:pPr>
            <a:r>
              <a:rPr lang="en-US" sz="2800" b="1" dirty="0">
                <a:effectLst/>
                <a:latin typeface="Times New Roman" panose="02020603050405020304" pitchFamily="18" charset="0"/>
                <a:ea typeface="Times New Roman" panose="02020603050405020304" pitchFamily="18" charset="0"/>
              </a:rPr>
              <a:t>Business Need:</a:t>
            </a:r>
            <a:endParaRPr lang="en-IN" sz="2800" dirty="0">
              <a:effectLst/>
              <a:latin typeface="Times New Roman" panose="02020603050405020304" pitchFamily="18" charset="0"/>
              <a:ea typeface="Times New Roman" panose="02020603050405020304" pitchFamily="18" charset="0"/>
            </a:endParaRPr>
          </a:p>
          <a:p>
            <a:pPr marL="457200">
              <a:lnSpc>
                <a:spcPct val="150000"/>
              </a:lnSpc>
            </a:pPr>
            <a:r>
              <a:rPr lang="en-US" sz="2800" dirty="0">
                <a:effectLst/>
                <a:latin typeface="Times New Roman" panose="02020603050405020304" pitchFamily="18" charset="0"/>
                <a:ea typeface="Times New Roman" panose="02020603050405020304" pitchFamily="18" charset="0"/>
              </a:rPr>
              <a:t>To gain knowledge of product dispatch management by having on ground sight of the process of dispatching and try to make the process more efficient and effective by reducing as much time as possible.</a:t>
            </a:r>
            <a:endParaRPr lang="en-IN" sz="2800" dirty="0">
              <a:effectLst/>
              <a:latin typeface="Times New Roman" panose="02020603050405020304" pitchFamily="18" charset="0"/>
              <a:ea typeface="Times New Roman" panose="02020603050405020304" pitchFamily="18" charset="0"/>
            </a:endParaRPr>
          </a:p>
          <a:p>
            <a:pPr marL="457200">
              <a:lnSpc>
                <a:spcPct val="150000"/>
              </a:lnSpc>
            </a:pPr>
            <a:r>
              <a:rPr lang="en-US" sz="2800" b="1" dirty="0">
                <a:effectLst/>
                <a:latin typeface="Times New Roman" panose="02020603050405020304" pitchFamily="18" charset="0"/>
                <a:ea typeface="Times New Roman" panose="02020603050405020304" pitchFamily="18" charset="0"/>
              </a:rPr>
              <a:t>Problem Statement: </a:t>
            </a:r>
            <a:endParaRPr lang="en-IN" sz="2800" dirty="0">
              <a:effectLst/>
              <a:latin typeface="Times New Roman" panose="02020603050405020304" pitchFamily="18" charset="0"/>
              <a:ea typeface="Times New Roman" panose="02020603050405020304" pitchFamily="18" charset="0"/>
            </a:endParaRPr>
          </a:p>
          <a:p>
            <a:pPr marL="457200">
              <a:lnSpc>
                <a:spcPct val="150000"/>
              </a:lnSpc>
            </a:pPr>
            <a:r>
              <a:rPr lang="en-US" sz="2800" dirty="0">
                <a:effectLst/>
                <a:latin typeface="Times New Roman" panose="02020603050405020304" pitchFamily="18" charset="0"/>
                <a:ea typeface="Times New Roman" panose="02020603050405020304" pitchFamily="18" charset="0"/>
              </a:rPr>
              <a:t>The major area where time reduction was possible was during the cleaning of freight wagons before loading of Product. The project will target to reduce the time and try to make the process more effective. </a:t>
            </a:r>
            <a:endParaRPr lang="en-IN" sz="2800" dirty="0">
              <a:effectLst/>
              <a:latin typeface="Times New Roman" panose="02020603050405020304" pitchFamily="18" charset="0"/>
              <a:ea typeface="Times New Roman" panose="02020603050405020304" pitchFamily="18" charset="0"/>
            </a:endParaRPr>
          </a:p>
          <a:p>
            <a:pPr marL="457200">
              <a:lnSpc>
                <a:spcPct val="150000"/>
              </a:lnSpc>
            </a:pPr>
            <a:r>
              <a:rPr lang="en-US" sz="2800" b="1" dirty="0">
                <a:effectLst/>
                <a:latin typeface="Times New Roman" panose="02020603050405020304" pitchFamily="18" charset="0"/>
                <a:ea typeface="Times New Roman" panose="02020603050405020304" pitchFamily="18" charset="0"/>
              </a:rPr>
              <a:t>Goal Statement: </a:t>
            </a:r>
            <a:endParaRPr lang="en-IN" sz="2800" dirty="0">
              <a:effectLst/>
              <a:latin typeface="Times New Roman" panose="02020603050405020304" pitchFamily="18" charset="0"/>
              <a:ea typeface="Times New Roman" panose="02020603050405020304" pitchFamily="18" charset="0"/>
            </a:endParaRPr>
          </a:p>
          <a:p>
            <a:pPr marL="457200">
              <a:lnSpc>
                <a:spcPct val="150000"/>
              </a:lnSpc>
            </a:pPr>
            <a:r>
              <a:rPr lang="en-US" sz="2800" dirty="0">
                <a:effectLst/>
                <a:latin typeface="Times New Roman" panose="02020603050405020304" pitchFamily="18" charset="0"/>
                <a:ea typeface="Times New Roman" panose="02020603050405020304" pitchFamily="18" charset="0"/>
              </a:rPr>
              <a:t>1. To analyze the Primary data, identify root cause and gaps </a:t>
            </a:r>
            <a:endParaRPr lang="en-IN" sz="2800" dirty="0">
              <a:effectLst/>
              <a:latin typeface="Times New Roman" panose="02020603050405020304" pitchFamily="18" charset="0"/>
              <a:ea typeface="Times New Roman" panose="02020603050405020304" pitchFamily="18" charset="0"/>
            </a:endParaRPr>
          </a:p>
          <a:p>
            <a:pPr marL="457200">
              <a:lnSpc>
                <a:spcPct val="150000"/>
              </a:lnSpc>
            </a:pPr>
            <a:r>
              <a:rPr lang="en-US" sz="2800" dirty="0">
                <a:effectLst/>
                <a:latin typeface="Times New Roman" panose="02020603050405020304" pitchFamily="18" charset="0"/>
                <a:ea typeface="Times New Roman" panose="02020603050405020304" pitchFamily="18" charset="0"/>
              </a:rPr>
              <a:t>2. To develop solutions from the analysis </a:t>
            </a:r>
            <a:endParaRPr lang="en-IN" sz="2800" dirty="0">
              <a:effectLst/>
              <a:latin typeface="Times New Roman" panose="02020603050405020304" pitchFamily="18" charset="0"/>
              <a:ea typeface="Times New Roman" panose="02020603050405020304" pitchFamily="18" charset="0"/>
            </a:endParaRPr>
          </a:p>
          <a:p>
            <a:pPr marL="457200">
              <a:lnSpc>
                <a:spcPct val="150000"/>
              </a:lnSpc>
            </a:pPr>
            <a:r>
              <a:rPr lang="en-US" sz="2800" dirty="0">
                <a:effectLst/>
                <a:latin typeface="Times New Roman" panose="02020603050405020304" pitchFamily="18" charset="0"/>
                <a:ea typeface="Times New Roman" panose="02020603050405020304" pitchFamily="18" charset="0"/>
              </a:rPr>
              <a:t>3. To record lesson learnt for ongoing and future projects </a:t>
            </a:r>
            <a:endParaRPr lang="en-IN" sz="2800" dirty="0">
              <a:effectLst/>
              <a:latin typeface="Times New Roman" panose="02020603050405020304" pitchFamily="18" charset="0"/>
              <a:ea typeface="Times New Roman" panose="02020603050405020304" pitchFamily="18" charset="0"/>
            </a:endParaRPr>
          </a:p>
          <a:p>
            <a:pPr marL="457200">
              <a:lnSpc>
                <a:spcPct val="150000"/>
              </a:lnSpc>
            </a:pPr>
            <a:r>
              <a:rPr lang="en-US" sz="2800" b="1" dirty="0">
                <a:effectLst/>
                <a:latin typeface="Times New Roman" panose="02020603050405020304" pitchFamily="18" charset="0"/>
                <a:ea typeface="Times New Roman" panose="02020603050405020304" pitchFamily="18" charset="0"/>
              </a:rPr>
              <a:t>Project: In Scope:</a:t>
            </a:r>
            <a:r>
              <a:rPr lang="en-US" sz="2800" dirty="0">
                <a:effectLst/>
                <a:latin typeface="Times New Roman" panose="02020603050405020304" pitchFamily="18" charset="0"/>
                <a:ea typeface="Times New Roman" panose="02020603050405020304" pitchFamily="18" charset="0"/>
              </a:rPr>
              <a:t> Transportation Channel, Quantity.</a:t>
            </a:r>
            <a:endParaRPr lang="en-IN" sz="2800" dirty="0">
              <a:effectLst/>
              <a:latin typeface="Times New Roman" panose="02020603050405020304" pitchFamily="18" charset="0"/>
              <a:ea typeface="Times New Roman" panose="02020603050405020304" pitchFamily="18" charset="0"/>
            </a:endParaRPr>
          </a:p>
          <a:p>
            <a:pPr marL="457200">
              <a:lnSpc>
                <a:spcPct val="150000"/>
              </a:lnSpc>
            </a:pPr>
            <a:r>
              <a:rPr lang="en-US" sz="2800" b="1" dirty="0">
                <a:effectLst/>
                <a:latin typeface="Times New Roman" panose="02020603050405020304" pitchFamily="18" charset="0"/>
                <a:ea typeface="Times New Roman" panose="02020603050405020304" pitchFamily="18" charset="0"/>
              </a:rPr>
              <a:t>Project: Out Scope:</a:t>
            </a:r>
            <a:r>
              <a:rPr lang="en-US" sz="2800" dirty="0">
                <a:effectLst/>
                <a:latin typeface="Times New Roman" panose="02020603050405020304" pitchFamily="18" charset="0"/>
                <a:ea typeface="Times New Roman" panose="02020603050405020304" pitchFamily="18" charset="0"/>
              </a:rPr>
              <a:t> Railway quantity agreements, Rail engine availability.</a:t>
            </a:r>
            <a:endParaRPr lang="en-IN" sz="2800" dirty="0">
              <a:effectLst/>
              <a:latin typeface="Times New Roman" panose="02020603050405020304" pitchFamily="18" charset="0"/>
              <a:ea typeface="Times New Roman" panose="02020603050405020304" pitchFamily="18" charset="0"/>
            </a:endParaRPr>
          </a:p>
        </p:txBody>
      </p:sp>
      <p:cxnSp>
        <p:nvCxnSpPr>
          <p:cNvPr id="19" name="Straight Connector 18">
            <a:extLst>
              <a:ext uri="{FF2B5EF4-FFF2-40B4-BE49-F238E27FC236}">
                <a16:creationId xmlns:a16="http://schemas.microsoft.com/office/drawing/2014/main" id="{7232CDBB-FDC3-6A4F-8F65-9EDB3337C318}"/>
              </a:ext>
            </a:extLst>
          </p:cNvPr>
          <p:cNvCxnSpPr/>
          <p:nvPr/>
        </p:nvCxnSpPr>
        <p:spPr>
          <a:xfrm>
            <a:off x="12055203" y="2672596"/>
            <a:ext cx="1828800" cy="0"/>
          </a:xfrm>
          <a:prstGeom prst="line">
            <a:avLst/>
          </a:prstGeom>
          <a:ln w="50800" cap="flat">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0" name="Picture Placeholder 9">
            <a:extLst>
              <a:ext uri="{FF2B5EF4-FFF2-40B4-BE49-F238E27FC236}">
                <a16:creationId xmlns:a16="http://schemas.microsoft.com/office/drawing/2014/main" id="{FFBBF3D2-735B-A7C3-A5D4-9834063A955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1491" b="36573"/>
          <a:stretch/>
        </p:blipFill>
        <p:spPr>
          <a:xfrm>
            <a:off x="0" y="0"/>
            <a:ext cx="11921809" cy="13716001"/>
          </a:xfrm>
        </p:spPr>
      </p:pic>
    </p:spTree>
    <p:extLst>
      <p:ext uri="{BB962C8B-B14F-4D97-AF65-F5344CB8AC3E}">
        <p14:creationId xmlns:p14="http://schemas.microsoft.com/office/powerpoint/2010/main" val="2757027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FE6502D4-0015-D14F-B0C4-43EF92F2733D}"/>
              </a:ext>
            </a:extLst>
          </p:cNvPr>
          <p:cNvSpPr/>
          <p:nvPr/>
        </p:nvSpPr>
        <p:spPr>
          <a:xfrm>
            <a:off x="1934480" y="4550195"/>
            <a:ext cx="9517290" cy="6662090"/>
          </a:xfrm>
          <a:prstGeom prst="roundRect">
            <a:avLst>
              <a:gd name="adj" fmla="val 13347"/>
            </a:avLst>
          </a:prstGeom>
          <a:solidFill>
            <a:schemeClr val="bg2"/>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ebo Light" pitchFamily="2" charset="-79"/>
            </a:endParaRPr>
          </a:p>
        </p:txBody>
      </p:sp>
      <p:sp>
        <p:nvSpPr>
          <p:cNvPr id="17" name="Rounded Rectangle 16">
            <a:extLst>
              <a:ext uri="{FF2B5EF4-FFF2-40B4-BE49-F238E27FC236}">
                <a16:creationId xmlns:a16="http://schemas.microsoft.com/office/drawing/2014/main" id="{D98BEDFD-2593-8B42-BFB4-0C319727AF10}"/>
              </a:ext>
            </a:extLst>
          </p:cNvPr>
          <p:cNvSpPr/>
          <p:nvPr/>
        </p:nvSpPr>
        <p:spPr>
          <a:xfrm>
            <a:off x="12925880" y="4550195"/>
            <a:ext cx="9517290" cy="6662090"/>
          </a:xfrm>
          <a:prstGeom prst="roundRect">
            <a:avLst>
              <a:gd name="adj" fmla="val 13347"/>
            </a:avLst>
          </a:prstGeom>
          <a:solidFill>
            <a:schemeClr val="bg2"/>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ebo Light" pitchFamily="2" charset="-79"/>
            </a:endParaRPr>
          </a:p>
        </p:txBody>
      </p:sp>
      <p:sp>
        <p:nvSpPr>
          <p:cNvPr id="4" name="TextBox 3">
            <a:extLst>
              <a:ext uri="{FF2B5EF4-FFF2-40B4-BE49-F238E27FC236}">
                <a16:creationId xmlns:a16="http://schemas.microsoft.com/office/drawing/2014/main" id="{7FB13FCF-4C98-FF40-A936-962E49AB65D9}"/>
              </a:ext>
            </a:extLst>
          </p:cNvPr>
          <p:cNvSpPr txBox="1"/>
          <p:nvPr/>
        </p:nvSpPr>
        <p:spPr>
          <a:xfrm>
            <a:off x="9080447" y="1277612"/>
            <a:ext cx="6216765" cy="1323439"/>
          </a:xfrm>
          <a:prstGeom prst="rect">
            <a:avLst/>
          </a:prstGeom>
          <a:noFill/>
        </p:spPr>
        <p:txBody>
          <a:bodyPr wrap="none" rtlCol="0" anchor="t">
            <a:spAutoFit/>
          </a:bodyPr>
          <a:lstStyle/>
          <a:p>
            <a:pPr algn="ctr"/>
            <a:r>
              <a:rPr lang="en-US" sz="8000" dirty="0">
                <a:solidFill>
                  <a:schemeClr val="tx2"/>
                </a:solidFill>
                <a:latin typeface="Heebo Medium" pitchFamily="2" charset="-79"/>
                <a:ea typeface="Arimo" panose="020B0604020202020204" pitchFamily="34" charset="0"/>
                <a:cs typeface="Arimo" panose="020B0604020202020204" pitchFamily="34" charset="0"/>
              </a:rPr>
              <a:t>Methodology</a:t>
            </a:r>
          </a:p>
        </p:txBody>
      </p:sp>
      <p:sp>
        <p:nvSpPr>
          <p:cNvPr id="5" name="TextBox 4">
            <a:extLst>
              <a:ext uri="{FF2B5EF4-FFF2-40B4-BE49-F238E27FC236}">
                <a16:creationId xmlns:a16="http://schemas.microsoft.com/office/drawing/2014/main" id="{55E1D8E0-95AA-3B46-87F8-C1CF470E58F9}"/>
              </a:ext>
            </a:extLst>
          </p:cNvPr>
          <p:cNvSpPr txBox="1"/>
          <p:nvPr/>
        </p:nvSpPr>
        <p:spPr>
          <a:xfrm>
            <a:off x="9017126" y="679600"/>
            <a:ext cx="6343403" cy="477054"/>
          </a:xfrm>
          <a:prstGeom prst="rect">
            <a:avLst/>
          </a:prstGeom>
          <a:noFill/>
        </p:spPr>
        <p:txBody>
          <a:bodyPr wrap="none" rtlCol="0" anchor="b">
            <a:spAutoFit/>
          </a:bodyPr>
          <a:lstStyle/>
          <a:p>
            <a:pPr algn="ctr"/>
            <a:r>
              <a:rPr lang="en-US" sz="2500" spc="500" dirty="0">
                <a:solidFill>
                  <a:schemeClr val="accent1"/>
                </a:solidFill>
                <a:latin typeface="Heebo" pitchFamily="2" charset="-79"/>
                <a:cs typeface="Heebo" pitchFamily="2" charset="-79"/>
              </a:rPr>
              <a:t>Product Dispatch Management</a:t>
            </a:r>
          </a:p>
        </p:txBody>
      </p:sp>
      <p:sp>
        <p:nvSpPr>
          <p:cNvPr id="6" name="TextBox 5">
            <a:extLst>
              <a:ext uri="{FF2B5EF4-FFF2-40B4-BE49-F238E27FC236}">
                <a16:creationId xmlns:a16="http://schemas.microsoft.com/office/drawing/2014/main" id="{EB23A9A2-58D9-2742-9C70-7BE3B2538F54}"/>
              </a:ext>
            </a:extLst>
          </p:cNvPr>
          <p:cNvSpPr txBox="1"/>
          <p:nvPr/>
        </p:nvSpPr>
        <p:spPr>
          <a:xfrm>
            <a:off x="5245450" y="5491356"/>
            <a:ext cx="2895344" cy="1015663"/>
          </a:xfrm>
          <a:prstGeom prst="rect">
            <a:avLst/>
          </a:prstGeom>
          <a:noFill/>
        </p:spPr>
        <p:txBody>
          <a:bodyPr wrap="none" rtlCol="0" anchor="b">
            <a:spAutoFit/>
          </a:bodyPr>
          <a:lstStyle/>
          <a:p>
            <a:pPr algn="ctr"/>
            <a:r>
              <a:rPr lang="en-US" sz="6000" dirty="0">
                <a:gradFill>
                  <a:gsLst>
                    <a:gs pos="6000">
                      <a:schemeClr val="accent1"/>
                    </a:gs>
                    <a:gs pos="94000">
                      <a:schemeClr val="accent4"/>
                    </a:gs>
                  </a:gsLst>
                  <a:lin ang="7200000" scaled="0"/>
                </a:gradFill>
                <a:latin typeface="Heebo Light" pitchFamily="2" charset="-79"/>
                <a:ea typeface="Arimo" panose="020B0604020202020204" pitchFamily="34" charset="0"/>
                <a:cs typeface="Heebo Light" pitchFamily="2" charset="-79"/>
              </a:rPr>
              <a:t>Phase 1</a:t>
            </a:r>
          </a:p>
        </p:txBody>
      </p:sp>
      <p:sp>
        <p:nvSpPr>
          <p:cNvPr id="7" name="TextBox 6">
            <a:extLst>
              <a:ext uri="{FF2B5EF4-FFF2-40B4-BE49-F238E27FC236}">
                <a16:creationId xmlns:a16="http://schemas.microsoft.com/office/drawing/2014/main" id="{8684855F-9EF5-F04B-8214-2A12886DAAB3}"/>
              </a:ext>
            </a:extLst>
          </p:cNvPr>
          <p:cNvSpPr txBox="1"/>
          <p:nvPr/>
        </p:nvSpPr>
        <p:spPr>
          <a:xfrm>
            <a:off x="2739968" y="7112442"/>
            <a:ext cx="7906332" cy="707886"/>
          </a:xfrm>
          <a:prstGeom prst="rect">
            <a:avLst/>
          </a:prstGeom>
          <a:noFill/>
        </p:spPr>
        <p:txBody>
          <a:bodyPr wrap="none" rtlCol="0" anchor="b">
            <a:spAutoFit/>
          </a:bodyPr>
          <a:lstStyle/>
          <a:p>
            <a:pPr algn="ctr"/>
            <a:r>
              <a:rPr lang="en-US" sz="4000" spc="300" dirty="0">
                <a:solidFill>
                  <a:schemeClr val="tx2"/>
                </a:solidFill>
                <a:latin typeface="Heebo Medium" pitchFamily="2" charset="-79"/>
                <a:cs typeface="Heebo Medium" pitchFamily="2" charset="-79"/>
              </a:rPr>
              <a:t>Observation &amp; Info Gathering</a:t>
            </a:r>
          </a:p>
        </p:txBody>
      </p:sp>
      <p:sp>
        <p:nvSpPr>
          <p:cNvPr id="8" name="TextBox 7">
            <a:extLst>
              <a:ext uri="{FF2B5EF4-FFF2-40B4-BE49-F238E27FC236}">
                <a16:creationId xmlns:a16="http://schemas.microsoft.com/office/drawing/2014/main" id="{FFB47873-8397-A049-A938-44B2CD5FA6B8}"/>
              </a:ext>
            </a:extLst>
          </p:cNvPr>
          <p:cNvSpPr txBox="1"/>
          <p:nvPr/>
        </p:nvSpPr>
        <p:spPr>
          <a:xfrm>
            <a:off x="2952750" y="8162856"/>
            <a:ext cx="7829550" cy="2060308"/>
          </a:xfrm>
          <a:prstGeom prst="rect">
            <a:avLst/>
          </a:prstGeom>
          <a:noFill/>
        </p:spPr>
        <p:txBody>
          <a:bodyPr wrap="square" rtlCol="0" anchor="t">
            <a:spAutoFit/>
          </a:bodyPr>
          <a:lstStyle/>
          <a:p>
            <a:pPr marL="342900" lvl="0" indent="-342900">
              <a:lnSpc>
                <a:spcPct val="115000"/>
              </a:lnSpc>
              <a:spcBef>
                <a:spcPts val="235"/>
              </a:spcBef>
              <a:buFont typeface="Wingdings" panose="05000000000000000000" pitchFamily="2" charset="2"/>
              <a:buChar char=""/>
            </a:pPr>
            <a:r>
              <a:rPr lang="en-US" sz="2800" dirty="0">
                <a:effectLst/>
                <a:latin typeface="Times New Roman" panose="02020603050405020304" pitchFamily="18" charset="0"/>
                <a:ea typeface="Times New Roman" panose="02020603050405020304" pitchFamily="18" charset="0"/>
              </a:rPr>
              <a:t>A clear understanding of product dispatch process was being taken by the guide.</a:t>
            </a:r>
            <a:endParaRPr lang="en-IN" sz="2800" dirty="0">
              <a:effectLst/>
              <a:latin typeface="Times New Roman" panose="02020603050405020304" pitchFamily="18" charset="0"/>
              <a:ea typeface="Times New Roman" panose="02020603050405020304" pitchFamily="18" charset="0"/>
            </a:endParaRPr>
          </a:p>
          <a:p>
            <a:pPr marL="342900" lvl="0" indent="-342900">
              <a:lnSpc>
                <a:spcPct val="115000"/>
              </a:lnSpc>
              <a:spcBef>
                <a:spcPts val="235"/>
              </a:spcBef>
              <a:buFont typeface="Wingdings" panose="05000000000000000000" pitchFamily="2" charset="2"/>
              <a:buChar char=""/>
            </a:pPr>
            <a:r>
              <a:rPr lang="en-US" sz="2800" dirty="0">
                <a:effectLst/>
                <a:latin typeface="Times New Roman" panose="02020603050405020304" pitchFamily="18" charset="0"/>
                <a:ea typeface="Times New Roman" panose="02020603050405020304" pitchFamily="18" charset="0"/>
              </a:rPr>
              <a:t>The information consisted of backend software processes and frontend logistics.</a:t>
            </a:r>
            <a:endParaRPr lang="en-IN" sz="2800" dirty="0">
              <a:effectLst/>
              <a:latin typeface="Times New Roman" panose="02020603050405020304" pitchFamily="18" charset="0"/>
              <a:ea typeface="Times New Roman" panose="02020603050405020304" pitchFamily="18" charset="0"/>
            </a:endParaRPr>
          </a:p>
        </p:txBody>
      </p:sp>
      <p:cxnSp>
        <p:nvCxnSpPr>
          <p:cNvPr id="9" name="Straight Connector 8">
            <a:extLst>
              <a:ext uri="{FF2B5EF4-FFF2-40B4-BE49-F238E27FC236}">
                <a16:creationId xmlns:a16="http://schemas.microsoft.com/office/drawing/2014/main" id="{8F88641B-01A2-4B48-A909-CA0F46DCBC07}"/>
              </a:ext>
            </a:extLst>
          </p:cNvPr>
          <p:cNvCxnSpPr/>
          <p:nvPr/>
        </p:nvCxnSpPr>
        <p:spPr>
          <a:xfrm>
            <a:off x="6007325" y="7966540"/>
            <a:ext cx="1371600" cy="0"/>
          </a:xfrm>
          <a:prstGeom prst="line">
            <a:avLst/>
          </a:prstGeom>
          <a:ln w="31750" cap="flat">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82AE89D-2B0A-5A42-AECE-44BF011FA4D1}"/>
              </a:ext>
            </a:extLst>
          </p:cNvPr>
          <p:cNvSpPr txBox="1"/>
          <p:nvPr/>
        </p:nvSpPr>
        <p:spPr>
          <a:xfrm>
            <a:off x="16236852" y="5491356"/>
            <a:ext cx="2895344" cy="1015663"/>
          </a:xfrm>
          <a:prstGeom prst="rect">
            <a:avLst/>
          </a:prstGeom>
          <a:noFill/>
        </p:spPr>
        <p:txBody>
          <a:bodyPr wrap="none" rtlCol="0" anchor="b">
            <a:spAutoFit/>
          </a:bodyPr>
          <a:lstStyle/>
          <a:p>
            <a:pPr algn="ctr"/>
            <a:r>
              <a:rPr lang="en-US" sz="6000" dirty="0">
                <a:gradFill>
                  <a:gsLst>
                    <a:gs pos="6000">
                      <a:schemeClr val="accent1"/>
                    </a:gs>
                    <a:gs pos="94000">
                      <a:schemeClr val="accent4"/>
                    </a:gs>
                  </a:gsLst>
                  <a:lin ang="7200000" scaled="0"/>
                </a:gradFill>
                <a:latin typeface="Heebo Light" pitchFamily="2" charset="-79"/>
                <a:ea typeface="Arimo" panose="020B0604020202020204" pitchFamily="34" charset="0"/>
                <a:cs typeface="Heebo Light" pitchFamily="2" charset="-79"/>
              </a:rPr>
              <a:t>Phase 2</a:t>
            </a:r>
          </a:p>
        </p:txBody>
      </p:sp>
      <p:sp>
        <p:nvSpPr>
          <p:cNvPr id="13" name="TextBox 12">
            <a:extLst>
              <a:ext uri="{FF2B5EF4-FFF2-40B4-BE49-F238E27FC236}">
                <a16:creationId xmlns:a16="http://schemas.microsoft.com/office/drawing/2014/main" id="{5EA3934D-C420-7541-8285-765834F6A1E0}"/>
              </a:ext>
            </a:extLst>
          </p:cNvPr>
          <p:cNvSpPr txBox="1"/>
          <p:nvPr/>
        </p:nvSpPr>
        <p:spPr>
          <a:xfrm>
            <a:off x="14847860" y="7112442"/>
            <a:ext cx="5673348" cy="707886"/>
          </a:xfrm>
          <a:prstGeom prst="rect">
            <a:avLst/>
          </a:prstGeom>
          <a:noFill/>
        </p:spPr>
        <p:txBody>
          <a:bodyPr wrap="none" rtlCol="0" anchor="b">
            <a:spAutoFit/>
          </a:bodyPr>
          <a:lstStyle/>
          <a:p>
            <a:pPr algn="ctr"/>
            <a:r>
              <a:rPr lang="en-US" sz="4000" spc="300" dirty="0">
                <a:solidFill>
                  <a:schemeClr val="tx2"/>
                </a:solidFill>
                <a:latin typeface="Heebo Medium" pitchFamily="2" charset="-79"/>
                <a:cs typeface="Heebo Medium" pitchFamily="2" charset="-79"/>
              </a:rPr>
              <a:t>Identification of Gap</a:t>
            </a:r>
          </a:p>
        </p:txBody>
      </p:sp>
      <p:sp>
        <p:nvSpPr>
          <p:cNvPr id="14" name="TextBox 13">
            <a:extLst>
              <a:ext uri="{FF2B5EF4-FFF2-40B4-BE49-F238E27FC236}">
                <a16:creationId xmlns:a16="http://schemas.microsoft.com/office/drawing/2014/main" id="{94B4F2F8-79F8-1C42-B984-EC6BFB7EE656}"/>
              </a:ext>
            </a:extLst>
          </p:cNvPr>
          <p:cNvSpPr txBox="1"/>
          <p:nvPr/>
        </p:nvSpPr>
        <p:spPr>
          <a:xfrm>
            <a:off x="13554079" y="8162856"/>
            <a:ext cx="8260892" cy="1595309"/>
          </a:xfrm>
          <a:prstGeom prst="rect">
            <a:avLst/>
          </a:prstGeom>
          <a:noFill/>
        </p:spPr>
        <p:txBody>
          <a:bodyPr wrap="square" rtlCol="0" anchor="t">
            <a:spAutoFit/>
          </a:bodyPr>
          <a:lstStyle/>
          <a:p>
            <a:pPr algn="ctr">
              <a:lnSpc>
                <a:spcPts val="4000"/>
              </a:lnSpc>
            </a:pPr>
            <a:r>
              <a:rPr lang="en-US" sz="2800" dirty="0">
                <a:latin typeface="Times New Roman" panose="02020603050405020304" pitchFamily="18" charset="0"/>
                <a:cs typeface="Times New Roman" panose="02020603050405020304" pitchFamily="18" charset="0"/>
              </a:rPr>
              <a:t>Manual Cleaning Process of wagons before loading was identified as gap area and automation in this process was provided as solution.</a:t>
            </a:r>
          </a:p>
        </p:txBody>
      </p:sp>
      <p:cxnSp>
        <p:nvCxnSpPr>
          <p:cNvPr id="15" name="Straight Connector 14">
            <a:extLst>
              <a:ext uri="{FF2B5EF4-FFF2-40B4-BE49-F238E27FC236}">
                <a16:creationId xmlns:a16="http://schemas.microsoft.com/office/drawing/2014/main" id="{8FDBE8CC-4448-FE48-8F3A-1A65AC2145BA}"/>
              </a:ext>
            </a:extLst>
          </p:cNvPr>
          <p:cNvCxnSpPr/>
          <p:nvPr/>
        </p:nvCxnSpPr>
        <p:spPr>
          <a:xfrm>
            <a:off x="16998725" y="7966540"/>
            <a:ext cx="1371600" cy="0"/>
          </a:xfrm>
          <a:prstGeom prst="line">
            <a:avLst/>
          </a:prstGeom>
          <a:ln w="31750" cap="flat">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886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Picture Placeholder 2">
            <a:extLst>
              <a:ext uri="{FF2B5EF4-FFF2-40B4-BE49-F238E27FC236}">
                <a16:creationId xmlns:a16="http://schemas.microsoft.com/office/drawing/2014/main" id="{44016E5D-15B4-6F47-816F-3A72C2B9A22F}"/>
              </a:ext>
            </a:extLst>
          </p:cNvPr>
          <p:cNvSpPr txBox="1">
            <a:spLocks/>
          </p:cNvSpPr>
          <p:nvPr/>
        </p:nvSpPr>
        <p:spPr>
          <a:xfrm>
            <a:off x="84123" y="4004351"/>
            <a:ext cx="10271110" cy="5828943"/>
          </a:xfrm>
          <a:prstGeom prst="rect">
            <a:avLst/>
          </a:prstGeom>
          <a:solidFill>
            <a:schemeClr val="bg1">
              <a:lumMod val="95000"/>
            </a:schemeClr>
          </a:solidFill>
          <a:ln>
            <a:noFill/>
          </a:ln>
          <a:effectLst/>
        </p:spPr>
        <p:txBody>
          <a:bodyPr/>
          <a:lstStyle/>
          <a:p>
            <a:endParaRPr lang="en-IN"/>
          </a:p>
        </p:txBody>
      </p:sp>
      <p:pic>
        <p:nvPicPr>
          <p:cNvPr id="4" name="Picture Placeholder 3">
            <a:extLst>
              <a:ext uri="{FF2B5EF4-FFF2-40B4-BE49-F238E27FC236}">
                <a16:creationId xmlns:a16="http://schemas.microsoft.com/office/drawing/2014/main" id="{19B539AE-9DEA-674A-A6C6-D4183B1A47AF}"/>
              </a:ext>
            </a:extLst>
          </p:cNvPr>
          <p:cNvPicPr>
            <a:picLocks noGrp="1" noChangeAspect="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p:pic>
      <p:sp>
        <p:nvSpPr>
          <p:cNvPr id="5" name="TextBox 4">
            <a:extLst>
              <a:ext uri="{FF2B5EF4-FFF2-40B4-BE49-F238E27FC236}">
                <a16:creationId xmlns:a16="http://schemas.microsoft.com/office/drawing/2014/main" id="{5E149BED-AEAE-8345-B3F4-C82D170C9A91}"/>
              </a:ext>
            </a:extLst>
          </p:cNvPr>
          <p:cNvSpPr txBox="1"/>
          <p:nvPr/>
        </p:nvSpPr>
        <p:spPr>
          <a:xfrm>
            <a:off x="9607872" y="1277612"/>
            <a:ext cx="5161991" cy="1323439"/>
          </a:xfrm>
          <a:prstGeom prst="rect">
            <a:avLst/>
          </a:prstGeom>
          <a:noFill/>
        </p:spPr>
        <p:txBody>
          <a:bodyPr wrap="none" rtlCol="0" anchor="t">
            <a:spAutoFit/>
          </a:bodyPr>
          <a:lstStyle/>
          <a:p>
            <a:pPr algn="ctr"/>
            <a:r>
              <a:rPr lang="en-US" sz="8000" dirty="0">
                <a:solidFill>
                  <a:schemeClr val="tx2"/>
                </a:solidFill>
                <a:latin typeface="Heebo Medium" pitchFamily="2" charset="-79"/>
                <a:ea typeface="Arimo" panose="020B0604020202020204" pitchFamily="34" charset="0"/>
                <a:cs typeface="Arimo" panose="020B0604020202020204" pitchFamily="34" charset="0"/>
              </a:rPr>
              <a:t>Dashboard</a:t>
            </a:r>
          </a:p>
        </p:txBody>
      </p:sp>
      <p:sp>
        <p:nvSpPr>
          <p:cNvPr id="6" name="TextBox 5">
            <a:extLst>
              <a:ext uri="{FF2B5EF4-FFF2-40B4-BE49-F238E27FC236}">
                <a16:creationId xmlns:a16="http://schemas.microsoft.com/office/drawing/2014/main" id="{52F99AA1-2BEA-D74F-9A78-0F2E0E739634}"/>
              </a:ext>
            </a:extLst>
          </p:cNvPr>
          <p:cNvSpPr txBox="1"/>
          <p:nvPr/>
        </p:nvSpPr>
        <p:spPr>
          <a:xfrm>
            <a:off x="11298193" y="679600"/>
            <a:ext cx="1781258" cy="477054"/>
          </a:xfrm>
          <a:prstGeom prst="rect">
            <a:avLst/>
          </a:prstGeom>
          <a:noFill/>
        </p:spPr>
        <p:txBody>
          <a:bodyPr wrap="none" rtlCol="0" anchor="b">
            <a:spAutoFit/>
          </a:bodyPr>
          <a:lstStyle/>
          <a:p>
            <a:pPr algn="ctr"/>
            <a:r>
              <a:rPr lang="en-US" sz="2500" spc="500" dirty="0">
                <a:solidFill>
                  <a:schemeClr val="accent1"/>
                </a:solidFill>
                <a:latin typeface="Heebo" pitchFamily="2" charset="-79"/>
                <a:cs typeface="Heebo" pitchFamily="2" charset="-79"/>
              </a:rPr>
              <a:t>Phase 1</a:t>
            </a:r>
          </a:p>
        </p:txBody>
      </p:sp>
      <p:sp>
        <p:nvSpPr>
          <p:cNvPr id="7" name="Oval 6">
            <a:extLst>
              <a:ext uri="{FF2B5EF4-FFF2-40B4-BE49-F238E27FC236}">
                <a16:creationId xmlns:a16="http://schemas.microsoft.com/office/drawing/2014/main" id="{9AA0F5BE-8E8F-2249-9B9A-FC66C19C7E3F}"/>
              </a:ext>
            </a:extLst>
          </p:cNvPr>
          <p:cNvSpPr/>
          <p:nvPr/>
        </p:nvSpPr>
        <p:spPr>
          <a:xfrm>
            <a:off x="14337529" y="3260949"/>
            <a:ext cx="1605994" cy="1605992"/>
          </a:xfrm>
          <a:prstGeom prst="ellipse">
            <a:avLst/>
          </a:prstGeom>
          <a:solidFill>
            <a:schemeClr val="bg2"/>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Heebo Light" pitchFamily="2" charset="-79"/>
            </a:endParaRPr>
          </a:p>
        </p:txBody>
      </p:sp>
      <p:sp>
        <p:nvSpPr>
          <p:cNvPr id="8" name="TextBox 7">
            <a:extLst>
              <a:ext uri="{FF2B5EF4-FFF2-40B4-BE49-F238E27FC236}">
                <a16:creationId xmlns:a16="http://schemas.microsoft.com/office/drawing/2014/main" id="{CA1ADAEF-37CE-314A-B7EC-402CD6E9FBB6}"/>
              </a:ext>
            </a:extLst>
          </p:cNvPr>
          <p:cNvSpPr txBox="1"/>
          <p:nvPr/>
        </p:nvSpPr>
        <p:spPr>
          <a:xfrm>
            <a:off x="13065874" y="5300062"/>
            <a:ext cx="4148893" cy="584775"/>
          </a:xfrm>
          <a:prstGeom prst="rect">
            <a:avLst/>
          </a:prstGeom>
          <a:noFill/>
        </p:spPr>
        <p:txBody>
          <a:bodyPr wrap="none" rtlCol="0" anchor="b">
            <a:spAutoFit/>
          </a:bodyPr>
          <a:lstStyle/>
          <a:p>
            <a:pPr algn="ctr"/>
            <a:r>
              <a:rPr lang="en-US" sz="3200" spc="300" dirty="0">
                <a:solidFill>
                  <a:schemeClr val="tx2"/>
                </a:solidFill>
                <a:latin typeface="Heebo Medium" pitchFamily="2" charset="-79"/>
                <a:cs typeface="Heebo Medium" pitchFamily="2" charset="-79"/>
              </a:rPr>
              <a:t>Common Platform</a:t>
            </a:r>
          </a:p>
        </p:txBody>
      </p:sp>
      <p:sp>
        <p:nvSpPr>
          <p:cNvPr id="9" name="TextBox 8">
            <a:extLst>
              <a:ext uri="{FF2B5EF4-FFF2-40B4-BE49-F238E27FC236}">
                <a16:creationId xmlns:a16="http://schemas.microsoft.com/office/drawing/2014/main" id="{CC79DAA7-B567-CC42-B089-D749D86F054E}"/>
              </a:ext>
            </a:extLst>
          </p:cNvPr>
          <p:cNvSpPr txBox="1"/>
          <p:nvPr/>
        </p:nvSpPr>
        <p:spPr>
          <a:xfrm>
            <a:off x="12573000" y="6227365"/>
            <a:ext cx="5391149" cy="1569660"/>
          </a:xfrm>
          <a:prstGeom prst="rect">
            <a:avLst/>
          </a:prstGeom>
          <a:noFill/>
        </p:spPr>
        <p:txBody>
          <a:bodyPr wrap="square" rtlCol="0" anchor="t">
            <a:spAutoFit/>
          </a:bodyPr>
          <a:lstStyle/>
          <a:p>
            <a:pPr marL="457200" marR="562610" lvl="1">
              <a:tabLst>
                <a:tab pos="914400" algn="l"/>
                <a:tab pos="915035" algn="l"/>
              </a:tabLst>
            </a:pPr>
            <a:r>
              <a:rPr lang="en-US" sz="2400" dirty="0">
                <a:effectLst/>
                <a:latin typeface="Times New Roman" panose="02020603050405020304" pitchFamily="18" charset="0"/>
                <a:ea typeface="Times New Roman" panose="02020603050405020304" pitchFamily="18" charset="0"/>
              </a:rPr>
              <a:t>The dispatch (transport outbound) department works on a common platform or dashboard by which all the stakeholders are connected.</a:t>
            </a:r>
            <a:endParaRPr lang="en-IN" sz="2400" dirty="0">
              <a:effectLst/>
              <a:latin typeface="Times New Roman" panose="02020603050405020304" pitchFamily="18" charset="0"/>
              <a:ea typeface="Times New Roman" panose="02020603050405020304" pitchFamily="18" charset="0"/>
            </a:endParaRPr>
          </a:p>
        </p:txBody>
      </p:sp>
      <p:cxnSp>
        <p:nvCxnSpPr>
          <p:cNvPr id="10" name="Straight Connector 9">
            <a:extLst>
              <a:ext uri="{FF2B5EF4-FFF2-40B4-BE49-F238E27FC236}">
                <a16:creationId xmlns:a16="http://schemas.microsoft.com/office/drawing/2014/main" id="{9E58E304-07B4-BE40-A57D-043EB62B0082}"/>
              </a:ext>
            </a:extLst>
          </p:cNvPr>
          <p:cNvCxnSpPr/>
          <p:nvPr/>
        </p:nvCxnSpPr>
        <p:spPr>
          <a:xfrm>
            <a:off x="14454515" y="6031049"/>
            <a:ext cx="1371600" cy="0"/>
          </a:xfrm>
          <a:prstGeom prst="line">
            <a:avLst/>
          </a:prstGeom>
          <a:ln w="317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C3AA4C4-0FF4-734B-BEB2-48BEBBB93273}"/>
              </a:ext>
            </a:extLst>
          </p:cNvPr>
          <p:cNvSpPr/>
          <p:nvPr/>
        </p:nvSpPr>
        <p:spPr>
          <a:xfrm>
            <a:off x="14337529" y="8392275"/>
            <a:ext cx="1605994" cy="1605992"/>
          </a:xfrm>
          <a:prstGeom prst="ellipse">
            <a:avLst/>
          </a:prstGeom>
          <a:solidFill>
            <a:schemeClr val="bg2"/>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Heebo Light" pitchFamily="2" charset="-79"/>
            </a:endParaRPr>
          </a:p>
        </p:txBody>
      </p:sp>
      <p:sp>
        <p:nvSpPr>
          <p:cNvPr id="12" name="TextBox 11">
            <a:extLst>
              <a:ext uri="{FF2B5EF4-FFF2-40B4-BE49-F238E27FC236}">
                <a16:creationId xmlns:a16="http://schemas.microsoft.com/office/drawing/2014/main" id="{F7F8155B-1DED-6941-ABC4-0234C8D7E91D}"/>
              </a:ext>
            </a:extLst>
          </p:cNvPr>
          <p:cNvSpPr txBox="1"/>
          <p:nvPr/>
        </p:nvSpPr>
        <p:spPr>
          <a:xfrm>
            <a:off x="12871911" y="10431388"/>
            <a:ext cx="4536819" cy="584775"/>
          </a:xfrm>
          <a:prstGeom prst="rect">
            <a:avLst/>
          </a:prstGeom>
          <a:noFill/>
        </p:spPr>
        <p:txBody>
          <a:bodyPr wrap="none" rtlCol="0" anchor="b">
            <a:spAutoFit/>
          </a:bodyPr>
          <a:lstStyle/>
          <a:p>
            <a:pPr algn="ctr"/>
            <a:r>
              <a:rPr lang="en-US" sz="3200" spc="300" dirty="0">
                <a:solidFill>
                  <a:schemeClr val="tx2"/>
                </a:solidFill>
                <a:latin typeface="Heebo Medium" pitchFamily="2" charset="-79"/>
                <a:cs typeface="Heebo Medium" pitchFamily="2" charset="-79"/>
              </a:rPr>
              <a:t>Ease of Information</a:t>
            </a:r>
          </a:p>
        </p:txBody>
      </p:sp>
      <p:sp>
        <p:nvSpPr>
          <p:cNvPr id="13" name="TextBox 12">
            <a:extLst>
              <a:ext uri="{FF2B5EF4-FFF2-40B4-BE49-F238E27FC236}">
                <a16:creationId xmlns:a16="http://schemas.microsoft.com/office/drawing/2014/main" id="{6598B9B2-A726-BF47-90D0-22D0B4581E02}"/>
              </a:ext>
            </a:extLst>
          </p:cNvPr>
          <p:cNvSpPr txBox="1"/>
          <p:nvPr/>
        </p:nvSpPr>
        <p:spPr>
          <a:xfrm>
            <a:off x="12439650" y="11358691"/>
            <a:ext cx="6119861" cy="1200329"/>
          </a:xfrm>
          <a:prstGeom prst="rect">
            <a:avLst/>
          </a:prstGeom>
          <a:noFill/>
        </p:spPr>
        <p:txBody>
          <a:bodyPr wrap="square" rtlCol="0" anchor="t">
            <a:spAutoFit/>
          </a:bodyPr>
          <a:lstStyle/>
          <a:p>
            <a:pPr marL="457200" marR="768350" lvl="1">
              <a:tabLst>
                <a:tab pos="914400" algn="l"/>
                <a:tab pos="915035" algn="l"/>
              </a:tabLst>
            </a:pPr>
            <a:r>
              <a:rPr lang="en-US" sz="2400" dirty="0">
                <a:effectLst/>
                <a:latin typeface="Times New Roman" panose="02020603050405020304" pitchFamily="18" charset="0"/>
                <a:ea typeface="Times New Roman" panose="02020603050405020304" pitchFamily="18" charset="0"/>
              </a:rPr>
              <a:t>The dashboard provides all kinds of information and new information is feeded in it every day.</a:t>
            </a:r>
            <a:endParaRPr lang="en-IN" sz="2400" dirty="0">
              <a:effectLst/>
              <a:latin typeface="Times New Roman" panose="02020603050405020304" pitchFamily="18" charset="0"/>
              <a:ea typeface="Times New Roman" panose="02020603050405020304" pitchFamily="18" charset="0"/>
            </a:endParaRPr>
          </a:p>
        </p:txBody>
      </p:sp>
      <p:cxnSp>
        <p:nvCxnSpPr>
          <p:cNvPr id="14" name="Straight Connector 13">
            <a:extLst>
              <a:ext uri="{FF2B5EF4-FFF2-40B4-BE49-F238E27FC236}">
                <a16:creationId xmlns:a16="http://schemas.microsoft.com/office/drawing/2014/main" id="{A28AE97C-4D6B-EC47-B98C-F2030FE9CDCD}"/>
              </a:ext>
            </a:extLst>
          </p:cNvPr>
          <p:cNvCxnSpPr/>
          <p:nvPr/>
        </p:nvCxnSpPr>
        <p:spPr>
          <a:xfrm>
            <a:off x="14454515" y="11162375"/>
            <a:ext cx="1371600" cy="0"/>
          </a:xfrm>
          <a:prstGeom prst="line">
            <a:avLst/>
          </a:prstGeom>
          <a:ln w="317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9DAA086-5449-2A41-B153-6184C53534A8}"/>
              </a:ext>
            </a:extLst>
          </p:cNvPr>
          <p:cNvSpPr/>
          <p:nvPr/>
        </p:nvSpPr>
        <p:spPr>
          <a:xfrm>
            <a:off x="20082089" y="3260948"/>
            <a:ext cx="1605994" cy="1605992"/>
          </a:xfrm>
          <a:prstGeom prst="ellipse">
            <a:avLst/>
          </a:prstGeom>
          <a:solidFill>
            <a:schemeClr val="bg2"/>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Heebo Light" pitchFamily="2" charset="-79"/>
            </a:endParaRPr>
          </a:p>
        </p:txBody>
      </p:sp>
      <p:sp>
        <p:nvSpPr>
          <p:cNvPr id="16" name="TextBox 15">
            <a:extLst>
              <a:ext uri="{FF2B5EF4-FFF2-40B4-BE49-F238E27FC236}">
                <a16:creationId xmlns:a16="http://schemas.microsoft.com/office/drawing/2014/main" id="{B8AE359F-98AC-154D-B0E5-7BA96B00F8A3}"/>
              </a:ext>
            </a:extLst>
          </p:cNvPr>
          <p:cNvSpPr txBox="1"/>
          <p:nvPr/>
        </p:nvSpPr>
        <p:spPr>
          <a:xfrm>
            <a:off x="19533386" y="5300061"/>
            <a:ext cx="2702984" cy="584775"/>
          </a:xfrm>
          <a:prstGeom prst="rect">
            <a:avLst/>
          </a:prstGeom>
          <a:noFill/>
        </p:spPr>
        <p:txBody>
          <a:bodyPr wrap="none" rtlCol="0" anchor="b">
            <a:spAutoFit/>
          </a:bodyPr>
          <a:lstStyle/>
          <a:p>
            <a:pPr algn="ctr"/>
            <a:r>
              <a:rPr lang="en-US" sz="3200" spc="300" dirty="0">
                <a:solidFill>
                  <a:schemeClr val="tx2"/>
                </a:solidFill>
                <a:latin typeface="Heebo Medium" pitchFamily="2" charset="-79"/>
                <a:cs typeface="Heebo Medium" pitchFamily="2" charset="-79"/>
              </a:rPr>
              <a:t>Outsourced</a:t>
            </a:r>
          </a:p>
        </p:txBody>
      </p:sp>
      <p:sp>
        <p:nvSpPr>
          <p:cNvPr id="17" name="TextBox 16">
            <a:extLst>
              <a:ext uri="{FF2B5EF4-FFF2-40B4-BE49-F238E27FC236}">
                <a16:creationId xmlns:a16="http://schemas.microsoft.com/office/drawing/2014/main" id="{57DB23D2-0F45-F840-BD5C-BF1031AE3A34}"/>
              </a:ext>
            </a:extLst>
          </p:cNvPr>
          <p:cNvSpPr txBox="1"/>
          <p:nvPr/>
        </p:nvSpPr>
        <p:spPr>
          <a:xfrm>
            <a:off x="18821400" y="6227364"/>
            <a:ext cx="4724400" cy="1569660"/>
          </a:xfrm>
          <a:prstGeom prst="rect">
            <a:avLst/>
          </a:prstGeom>
          <a:noFill/>
        </p:spPr>
        <p:txBody>
          <a:bodyPr wrap="square" rtlCol="0" anchor="t">
            <a:spAutoFit/>
          </a:bodyPr>
          <a:lstStyle/>
          <a:p>
            <a:pPr marL="457200" marR="562610" lvl="1">
              <a:tabLst>
                <a:tab pos="914400" algn="l"/>
                <a:tab pos="915035" algn="l"/>
              </a:tabLst>
            </a:pPr>
            <a:r>
              <a:rPr lang="en-US" sz="2400" dirty="0">
                <a:effectLst/>
                <a:latin typeface="Times New Roman" panose="02020603050405020304" pitchFamily="18" charset="0"/>
                <a:ea typeface="Times New Roman" panose="02020603050405020304" pitchFamily="18" charset="0"/>
              </a:rPr>
              <a:t>The dashboard facility is outsourced by a software-based company of Bareilly, Uttar Pradesh.</a:t>
            </a:r>
            <a:endParaRPr lang="en-IN" sz="2400" dirty="0">
              <a:effectLst/>
              <a:latin typeface="Times New Roman" panose="02020603050405020304" pitchFamily="18" charset="0"/>
              <a:ea typeface="Times New Roman" panose="02020603050405020304" pitchFamily="18" charset="0"/>
            </a:endParaRPr>
          </a:p>
        </p:txBody>
      </p:sp>
      <p:cxnSp>
        <p:nvCxnSpPr>
          <p:cNvPr id="18" name="Straight Connector 17">
            <a:extLst>
              <a:ext uri="{FF2B5EF4-FFF2-40B4-BE49-F238E27FC236}">
                <a16:creationId xmlns:a16="http://schemas.microsoft.com/office/drawing/2014/main" id="{7AFAD005-6064-1044-BD96-EF09D13660CE}"/>
              </a:ext>
            </a:extLst>
          </p:cNvPr>
          <p:cNvCxnSpPr/>
          <p:nvPr/>
        </p:nvCxnSpPr>
        <p:spPr>
          <a:xfrm>
            <a:off x="20199075" y="6031048"/>
            <a:ext cx="1371600" cy="0"/>
          </a:xfrm>
          <a:prstGeom prst="line">
            <a:avLst/>
          </a:prstGeom>
          <a:ln w="317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D489844-3633-F74B-A8E5-ECD8E7373F22}"/>
              </a:ext>
            </a:extLst>
          </p:cNvPr>
          <p:cNvSpPr/>
          <p:nvPr/>
        </p:nvSpPr>
        <p:spPr>
          <a:xfrm>
            <a:off x="20081877" y="8392275"/>
            <a:ext cx="1605994" cy="1605992"/>
          </a:xfrm>
          <a:prstGeom prst="ellipse">
            <a:avLst/>
          </a:prstGeom>
          <a:solidFill>
            <a:schemeClr val="bg2"/>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Heebo Light" pitchFamily="2" charset="-79"/>
            </a:endParaRPr>
          </a:p>
        </p:txBody>
      </p:sp>
      <p:sp>
        <p:nvSpPr>
          <p:cNvPr id="23" name="TextBox 22">
            <a:extLst>
              <a:ext uri="{FF2B5EF4-FFF2-40B4-BE49-F238E27FC236}">
                <a16:creationId xmlns:a16="http://schemas.microsoft.com/office/drawing/2014/main" id="{0E08A487-0364-EE4B-937E-81A33C627C88}"/>
              </a:ext>
            </a:extLst>
          </p:cNvPr>
          <p:cNvSpPr txBox="1"/>
          <p:nvPr/>
        </p:nvSpPr>
        <p:spPr>
          <a:xfrm>
            <a:off x="18271824" y="10431388"/>
            <a:ext cx="5226111" cy="584775"/>
          </a:xfrm>
          <a:prstGeom prst="rect">
            <a:avLst/>
          </a:prstGeom>
          <a:noFill/>
        </p:spPr>
        <p:txBody>
          <a:bodyPr wrap="none" rtlCol="0" anchor="b">
            <a:spAutoFit/>
          </a:bodyPr>
          <a:lstStyle/>
          <a:p>
            <a:pPr algn="ctr"/>
            <a:r>
              <a:rPr lang="en-US" sz="3200" spc="300" dirty="0">
                <a:solidFill>
                  <a:schemeClr val="tx2"/>
                </a:solidFill>
                <a:latin typeface="Heebo Medium" pitchFamily="2" charset="-79"/>
                <a:cs typeface="Heebo Medium" pitchFamily="2" charset="-79"/>
              </a:rPr>
              <a:t>Fulfillment of requests</a:t>
            </a:r>
          </a:p>
        </p:txBody>
      </p:sp>
      <p:sp>
        <p:nvSpPr>
          <p:cNvPr id="24" name="TextBox 23">
            <a:extLst>
              <a:ext uri="{FF2B5EF4-FFF2-40B4-BE49-F238E27FC236}">
                <a16:creationId xmlns:a16="http://schemas.microsoft.com/office/drawing/2014/main" id="{0FB4A562-408D-2946-8729-EBF79D3670D3}"/>
              </a:ext>
            </a:extLst>
          </p:cNvPr>
          <p:cNvSpPr txBox="1"/>
          <p:nvPr/>
        </p:nvSpPr>
        <p:spPr>
          <a:xfrm>
            <a:off x="17830800" y="11358691"/>
            <a:ext cx="7086600" cy="1569660"/>
          </a:xfrm>
          <a:prstGeom prst="rect">
            <a:avLst/>
          </a:prstGeom>
          <a:noFill/>
        </p:spPr>
        <p:txBody>
          <a:bodyPr wrap="square" rtlCol="0" anchor="t">
            <a:spAutoFit/>
          </a:bodyPr>
          <a:lstStyle/>
          <a:p>
            <a:pPr marL="457200" marR="768350" lvl="1">
              <a:tabLst>
                <a:tab pos="914400" algn="l"/>
                <a:tab pos="915035" algn="l"/>
              </a:tabLst>
            </a:pPr>
            <a:r>
              <a:rPr lang="en-US" sz="2400" dirty="0">
                <a:effectLst/>
                <a:latin typeface="Times New Roman" panose="02020603050405020304" pitchFamily="18" charset="0"/>
                <a:ea typeface="Times New Roman" panose="02020603050405020304" pitchFamily="18" charset="0"/>
              </a:rPr>
              <a:t>There are requests that are raised by indents by categorically two parties, one Self and the other by marketing team which then goes to warehouse and shop (retailer) respectively. </a:t>
            </a:r>
            <a:endParaRPr lang="en-IN" sz="2400" dirty="0">
              <a:effectLst/>
              <a:latin typeface="Times New Roman" panose="02020603050405020304" pitchFamily="18" charset="0"/>
              <a:ea typeface="Times New Roman" panose="02020603050405020304" pitchFamily="18" charset="0"/>
            </a:endParaRPr>
          </a:p>
        </p:txBody>
      </p:sp>
      <p:cxnSp>
        <p:nvCxnSpPr>
          <p:cNvPr id="25" name="Straight Connector 24">
            <a:extLst>
              <a:ext uri="{FF2B5EF4-FFF2-40B4-BE49-F238E27FC236}">
                <a16:creationId xmlns:a16="http://schemas.microsoft.com/office/drawing/2014/main" id="{4FE75D03-650D-E942-A2B7-E1AFBC9E304E}"/>
              </a:ext>
            </a:extLst>
          </p:cNvPr>
          <p:cNvCxnSpPr/>
          <p:nvPr/>
        </p:nvCxnSpPr>
        <p:spPr>
          <a:xfrm>
            <a:off x="20199074" y="11162375"/>
            <a:ext cx="1371600" cy="0"/>
          </a:xfrm>
          <a:prstGeom prst="line">
            <a:avLst/>
          </a:prstGeom>
          <a:ln w="31750" cap="flat">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025AC804-C51E-C041-9191-ED9A86DE90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565" y="3648409"/>
            <a:ext cx="11088069" cy="9366058"/>
          </a:xfrm>
          <a:prstGeom prst="rect">
            <a:avLst/>
          </a:prstGeom>
        </p:spPr>
      </p:pic>
      <p:pic>
        <p:nvPicPr>
          <p:cNvPr id="2" name="Picture 1">
            <a:extLst>
              <a:ext uri="{FF2B5EF4-FFF2-40B4-BE49-F238E27FC236}">
                <a16:creationId xmlns:a16="http://schemas.microsoft.com/office/drawing/2014/main" id="{BD173B25-B5C3-B6A7-5D32-EF34B6C21773}"/>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63159" y="4052679"/>
            <a:ext cx="10271110" cy="5807130"/>
          </a:xfrm>
          <a:prstGeom prst="rect">
            <a:avLst/>
          </a:prstGeom>
          <a:noFill/>
          <a:ln>
            <a:noFill/>
          </a:ln>
        </p:spPr>
      </p:pic>
      <p:pic>
        <p:nvPicPr>
          <p:cNvPr id="30" name="Graphic 29" descr="Information">
            <a:extLst>
              <a:ext uri="{FF2B5EF4-FFF2-40B4-BE49-F238E27FC236}">
                <a16:creationId xmlns:a16="http://schemas.microsoft.com/office/drawing/2014/main" id="{A5103170-F4AC-8DF8-6838-CD438DD8BD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83115" y="8800981"/>
            <a:ext cx="914400" cy="914400"/>
          </a:xfrm>
          <a:prstGeom prst="rect">
            <a:avLst/>
          </a:prstGeom>
        </p:spPr>
      </p:pic>
      <p:pic>
        <p:nvPicPr>
          <p:cNvPr id="2050" name="Picture 2" descr="request new&quot; Icon - Download for free – Iconduck">
            <a:extLst>
              <a:ext uri="{FF2B5EF4-FFF2-40B4-BE49-F238E27FC236}">
                <a16:creationId xmlns:a16="http://schemas.microsoft.com/office/drawing/2014/main" id="{113F6C86-EF7B-746D-F257-DA45EFCFAF8E}"/>
              </a:ext>
            </a:extLst>
          </p:cNvPr>
          <p:cNvPicPr>
            <a:picLocks noChangeAspect="1" noChangeArrowheads="1"/>
          </p:cNvPicPr>
          <p:nvPr/>
        </p:nvPicPr>
        <p:blipFill>
          <a:blip r:embed="rId7"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435863" y="8785023"/>
            <a:ext cx="898021" cy="8980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utsourcing - Free business icons">
            <a:extLst>
              <a:ext uri="{FF2B5EF4-FFF2-40B4-BE49-F238E27FC236}">
                <a16:creationId xmlns:a16="http://schemas.microsoft.com/office/drawing/2014/main" id="{4B13946B-641F-1589-4B51-89857B7018C1}"/>
              </a:ext>
            </a:extLst>
          </p:cNvPr>
          <p:cNvPicPr>
            <a:picLocks noChangeAspect="1" noChangeArrowheads="1"/>
          </p:cNvPicPr>
          <p:nvPr/>
        </p:nvPicPr>
        <p:blipFill>
          <a:blip r:embed="rId8"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423895" y="3637452"/>
            <a:ext cx="909989" cy="9099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latform Icons - Free SVG &amp; PNG Platform Images - Noun Project">
            <a:extLst>
              <a:ext uri="{FF2B5EF4-FFF2-40B4-BE49-F238E27FC236}">
                <a16:creationId xmlns:a16="http://schemas.microsoft.com/office/drawing/2014/main" id="{FF9B0840-8851-09D5-E594-FF1597A873FB}"/>
              </a:ext>
            </a:extLst>
          </p:cNvPr>
          <p:cNvPicPr>
            <a:picLocks noChangeAspect="1" noChangeArrowheads="1"/>
          </p:cNvPicPr>
          <p:nvPr/>
        </p:nvPicPr>
        <p:blipFill>
          <a:blip r:embed="rId9"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30358" y="3548832"/>
            <a:ext cx="1007693" cy="100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407212"/>
      </p:ext>
    </p:extLst>
  </p:cSld>
  <p:clrMapOvr>
    <a:masterClrMapping/>
  </p:clrMapOvr>
</p:sld>
</file>

<file path=ppt/theme/theme1.xml><?xml version="1.0" encoding="utf-8"?>
<a:theme xmlns:a="http://schemas.openxmlformats.org/drawingml/2006/main" name="Default Theme">
  <a:themeElements>
    <a:clrScheme name="Pitch Deck 8">
      <a:dk1>
        <a:srgbClr val="68686E"/>
      </a:dk1>
      <a:lt1>
        <a:srgbClr val="FFFFFF"/>
      </a:lt1>
      <a:dk2>
        <a:srgbClr val="131316"/>
      </a:dk2>
      <a:lt2>
        <a:srgbClr val="FFFFFF"/>
      </a:lt2>
      <a:accent1>
        <a:srgbClr val="403BD9"/>
      </a:accent1>
      <a:accent2>
        <a:srgbClr val="4944F2"/>
      </a:accent2>
      <a:accent3>
        <a:srgbClr val="2C34AC"/>
      </a:accent3>
      <a:accent4>
        <a:srgbClr val="38F2AE"/>
      </a:accent4>
      <a:accent5>
        <a:srgbClr val="F2F2F2"/>
      </a:accent5>
      <a:accent6>
        <a:srgbClr val="C8C8C8"/>
      </a:accent6>
      <a:hlink>
        <a:srgbClr val="335FFE"/>
      </a:hlink>
      <a:folHlink>
        <a:srgbClr val="CA64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6FBFFF"/>
            </a:gs>
            <a:gs pos="98000">
              <a:srgbClr val="3C8BFF"/>
            </a:gs>
          </a:gsLst>
          <a:lin ang="54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86872</TotalTime>
  <Words>1725</Words>
  <Application>Microsoft Office PowerPoint</Application>
  <PresentationFormat>Custom</PresentationFormat>
  <Paragraphs>307</Paragraphs>
  <Slides>20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Arial</vt:lpstr>
      <vt:lpstr>Arimo</vt:lpstr>
      <vt:lpstr>Calibri Light</vt:lpstr>
      <vt:lpstr>Heebo</vt:lpstr>
      <vt:lpstr>Heebo Light</vt:lpstr>
      <vt:lpstr>Heebo Medium</vt:lpstr>
      <vt:lpstr>Libre Franklin Light</vt:lpstr>
      <vt:lpstr>Söhne</vt:lpstr>
      <vt:lpstr>Symbol</vt:lpstr>
      <vt:lpstr>Times New Roman</vt:lpstr>
      <vt:lpstr>Wingdings</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dc:title>
  <dc:subject>Templates</dc:subject>
  <dc:creator>Vidit Gupta</dc:creator>
  <cp:keywords/>
  <dc:description/>
  <cp:lastModifiedBy>Satvik Singh</cp:lastModifiedBy>
  <cp:revision>9966</cp:revision>
  <cp:lastPrinted>2019-09-18T23:04:43Z</cp:lastPrinted>
  <dcterms:created xsi:type="dcterms:W3CDTF">2014-11-12T21:47:38Z</dcterms:created>
  <dcterms:modified xsi:type="dcterms:W3CDTF">2024-09-04T08:59:12Z</dcterms:modified>
  <cp:category/>
</cp:coreProperties>
</file>